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2" r:id="rId2"/>
    <p:sldId id="261" r:id="rId3"/>
    <p:sldId id="257" r:id="rId4"/>
    <p:sldId id="262" r:id="rId5"/>
    <p:sldId id="269" r:id="rId6"/>
    <p:sldId id="276" r:id="rId7"/>
    <p:sldId id="260" r:id="rId8"/>
    <p:sldId id="266" r:id="rId9"/>
    <p:sldId id="267" r:id="rId10"/>
    <p:sldId id="268" r:id="rId11"/>
    <p:sldId id="265" r:id="rId12"/>
    <p:sldId id="270" r:id="rId13"/>
    <p:sldId id="271" r:id="rId14"/>
    <p:sldId id="272" r:id="rId15"/>
    <p:sldId id="280" r:id="rId16"/>
    <p:sldId id="264" r:id="rId17"/>
    <p:sldId id="259" r:id="rId18"/>
    <p:sldId id="284" r:id="rId19"/>
    <p:sldId id="285" r:id="rId20"/>
    <p:sldId id="286" r:id="rId21"/>
    <p:sldId id="287" r:id="rId22"/>
    <p:sldId id="278" r:id="rId23"/>
    <p:sldId id="279" r:id="rId24"/>
    <p:sldId id="263" r:id="rId25"/>
    <p:sldId id="277" r:id="rId26"/>
    <p:sldId id="281" r:id="rId27"/>
    <p:sldId id="273" r:id="rId28"/>
    <p:sldId id="274" r:id="rId29"/>
    <p:sldId id="275" r:id="rId30"/>
    <p:sldId id="283" r:id="rId3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49">
          <p15:clr>
            <a:srgbClr val="A4A3A4"/>
          </p15:clr>
        </p15:guide>
        <p15:guide id="2" pos="4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2647"/>
    <a:srgbClr val="FFE8D1"/>
    <a:srgbClr val="FFF7EF"/>
    <a:srgbClr val="E33024"/>
    <a:srgbClr val="ED5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04" y="102"/>
      </p:cViewPr>
      <p:guideLst>
        <p:guide orient="horz" pos="1049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2DF93-70BB-449B-BB44-42EBC7845221}" type="doc">
      <dgm:prSet loTypeId="urn:microsoft.com/office/officeart/2005/8/layout/hierarchy1" loCatId="hierarchy" qsTypeId="urn:microsoft.com/office/officeart/2005/8/quickstyle/simple1#87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14907AE-B5F6-4873-95AC-B99DC1E1E2B9}">
      <dgm:prSet phldrT="[Текст]"/>
      <dgm:spPr>
        <a:xfrm>
          <a:off x="2075357" y="327331"/>
          <a:ext cx="1461061" cy="1013656"/>
        </a:xfr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вещи б/у приносят на Социальный склад</a:t>
          </a:r>
        </a:p>
        <a:p>
          <a:r>
            <a:rPr lang="ru-RU" smtClean="0">
              <a:latin typeface="Calibri"/>
              <a:ea typeface="+mn-ea"/>
              <a:cs typeface="+mn-cs"/>
            </a:rPr>
            <a:t>(либо по заявке забирает  социальный автомобиль организации)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720D3858-3A97-4553-908B-5B9BB173B558}" type="parTrans" cxnId="{3A300910-9242-4AD2-A58F-207D5D50712F}">
      <dgm:prSet/>
      <dgm:spPr/>
      <dgm:t>
        <a:bodyPr/>
        <a:lstStyle/>
        <a:p>
          <a:endParaRPr lang="ru-RU"/>
        </a:p>
      </dgm:t>
    </dgm:pt>
    <dgm:pt modelId="{570513EC-3BA3-4983-9DAA-CC4E7B289279}" type="sibTrans" cxnId="{3A300910-9242-4AD2-A58F-207D5D50712F}">
      <dgm:prSet/>
      <dgm:spPr/>
      <dgm:t>
        <a:bodyPr/>
        <a:lstStyle/>
        <a:p>
          <a:endParaRPr lang="ru-RU"/>
        </a:p>
      </dgm:t>
    </dgm:pt>
    <dgm:pt modelId="{5814D41F-A798-4DF3-A17D-20C0D6E682C6}">
      <dgm:prSet phldrT="[Текст]"/>
      <dgm:spPr>
        <a:xfrm>
          <a:off x="148524" y="1719021"/>
          <a:ext cx="1514562" cy="1015100"/>
        </a:xfr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 часть вещей сортируется по фракциям, основная часть идет семьям с детьми в трудной жизненной ситуации - подопечные организации </a:t>
          </a:r>
          <a:endParaRPr lang="ru-RU">
            <a:latin typeface="Calibri"/>
            <a:ea typeface="+mn-ea"/>
            <a:cs typeface="+mn-cs"/>
          </a:endParaRPr>
        </a:p>
      </dgm:t>
    </dgm:pt>
    <dgm:pt modelId="{D18ABDBC-7F9E-49EE-9928-38234FC03DB2}" type="parTrans" cxnId="{BF788A11-1536-4876-8889-5F21FEA6C9E3}">
      <dgm:prSet/>
      <dgm:spPr>
        <a:xfrm>
          <a:off x="761380" y="1203783"/>
          <a:ext cx="1900082" cy="378034"/>
        </a:xfrm>
      </dgm:spPr>
      <dgm:t>
        <a:bodyPr/>
        <a:lstStyle/>
        <a:p>
          <a:endParaRPr lang="ru-RU"/>
        </a:p>
      </dgm:t>
    </dgm:pt>
    <dgm:pt modelId="{BE9560D5-F092-40B8-9DC5-847D2C9D1ECE}" type="sibTrans" cxnId="{BF788A11-1536-4876-8889-5F21FEA6C9E3}">
      <dgm:prSet/>
      <dgm:spPr/>
      <dgm:t>
        <a:bodyPr/>
        <a:lstStyle/>
        <a:p>
          <a:endParaRPr lang="ru-RU"/>
        </a:p>
      </dgm:t>
    </dgm:pt>
    <dgm:pt modelId="{931E53F5-5AF5-4502-B127-D9B2412B6EB7}">
      <dgm:prSet phldrT="[Текст]"/>
      <dgm:spPr>
        <a:xfrm>
          <a:off x="1951938" y="1719021"/>
          <a:ext cx="1609294" cy="1072176"/>
        </a:xfrm>
      </dgm:spPr>
      <dgm:t>
        <a:bodyPr/>
        <a:lstStyle/>
        <a:p>
          <a:r>
            <a:rPr lang="ru-RU" dirty="0" smtClean="0">
              <a:latin typeface="Calibri"/>
              <a:ea typeface="+mn-ea"/>
              <a:cs typeface="+mn-cs"/>
            </a:rPr>
            <a:t>часть вещей, непригодная для носки: рукодельницам в швейную мастерскую, </a:t>
          </a:r>
          <a:r>
            <a:rPr lang="ru-RU" dirty="0" err="1" smtClean="0">
              <a:latin typeface="Calibri"/>
              <a:ea typeface="+mn-ea"/>
              <a:cs typeface="+mn-cs"/>
            </a:rPr>
            <a:t>передаетсяна</a:t>
          </a:r>
          <a:r>
            <a:rPr lang="ru-RU" dirty="0" smtClean="0">
              <a:latin typeface="Calibri"/>
              <a:ea typeface="+mn-ea"/>
              <a:cs typeface="+mn-cs"/>
            </a:rPr>
            <a:t> ветошь,  в приют для животных и т.д.</a:t>
          </a:r>
          <a:endParaRPr lang="ru-RU" dirty="0">
            <a:latin typeface="Calibri"/>
            <a:ea typeface="+mn-ea"/>
            <a:cs typeface="+mn-cs"/>
          </a:endParaRPr>
        </a:p>
      </dgm:t>
    </dgm:pt>
    <dgm:pt modelId="{941051F4-213E-4959-BB40-D5B85155416B}" type="parTrans" cxnId="{CE468DE1-5163-4283-BDE7-83CFED0401AC}">
      <dgm:prSet/>
      <dgm:spPr>
        <a:xfrm>
          <a:off x="2566439" y="1203783"/>
          <a:ext cx="91440" cy="378034"/>
        </a:xfrm>
      </dgm:spPr>
      <dgm:t>
        <a:bodyPr/>
        <a:lstStyle/>
        <a:p>
          <a:endParaRPr lang="ru-RU"/>
        </a:p>
      </dgm:t>
    </dgm:pt>
    <dgm:pt modelId="{9B91FDA8-8952-42B7-9066-0E6314B6082B}" type="sibTrans" cxnId="{CE468DE1-5163-4283-BDE7-83CFED0401AC}">
      <dgm:prSet/>
      <dgm:spPr/>
      <dgm:t>
        <a:bodyPr/>
        <a:lstStyle/>
        <a:p>
          <a:endParaRPr lang="ru-RU"/>
        </a:p>
      </dgm:t>
    </dgm:pt>
    <dgm:pt modelId="{B1C328CC-F2DC-43C1-BD68-D22DAD45D199}">
      <dgm:prSet/>
      <dgm:spPr>
        <a:xfrm>
          <a:off x="3850083" y="1719021"/>
          <a:ext cx="1613167" cy="998609"/>
        </a:xfrm>
      </dgm:spPr>
      <dgm:t>
        <a:bodyPr/>
        <a:lstStyle/>
        <a:p>
          <a:r>
            <a:rPr lang="ru-RU" smtClean="0">
              <a:latin typeface="Calibri"/>
              <a:ea typeface="+mn-ea"/>
              <a:cs typeface="+mn-cs"/>
            </a:rPr>
            <a:t>часть вещей (10% ) поступает в Благотворительный магазин, вырученные средства идут на благотворительные проекты </a:t>
          </a:r>
          <a:endParaRPr lang="ru-RU">
            <a:latin typeface="Calibri"/>
            <a:ea typeface="+mn-ea"/>
            <a:cs typeface="+mn-cs"/>
          </a:endParaRPr>
        </a:p>
      </dgm:t>
    </dgm:pt>
    <dgm:pt modelId="{96A80C94-B08E-4B4D-935C-8501735AEDE6}" type="parTrans" cxnId="{5D896B67-AD15-46AE-838E-73D47DA91995}">
      <dgm:prSet/>
      <dgm:spPr>
        <a:xfrm>
          <a:off x="2661462" y="1203783"/>
          <a:ext cx="1850779" cy="378034"/>
        </a:xfrm>
      </dgm:spPr>
      <dgm:t>
        <a:bodyPr/>
        <a:lstStyle/>
        <a:p>
          <a:endParaRPr lang="ru-RU"/>
        </a:p>
      </dgm:t>
    </dgm:pt>
    <dgm:pt modelId="{9F20E50D-A35B-400B-A169-796C43C5071B}" type="sibTrans" cxnId="{5D896B67-AD15-46AE-838E-73D47DA91995}">
      <dgm:prSet/>
      <dgm:spPr/>
      <dgm:t>
        <a:bodyPr/>
        <a:lstStyle/>
        <a:p>
          <a:endParaRPr lang="ru-RU"/>
        </a:p>
      </dgm:t>
    </dgm:pt>
    <dgm:pt modelId="{55A5EAA9-A608-4653-8527-75B6A6EA12D9}" type="pres">
      <dgm:prSet presAssocID="{86C2DF93-70BB-449B-BB44-42EBC784522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CC18876-52F0-4C3E-8333-F368558693E2}" type="pres">
      <dgm:prSet presAssocID="{314907AE-B5F6-4873-95AC-B99DC1E1E2B9}" presName="hierRoot1" presStyleCnt="0"/>
      <dgm:spPr/>
      <dgm:t>
        <a:bodyPr/>
        <a:lstStyle/>
        <a:p>
          <a:endParaRPr lang="ru-RU"/>
        </a:p>
      </dgm:t>
    </dgm:pt>
    <dgm:pt modelId="{9589BF5F-E320-44B7-A216-A3BAFB7228A4}" type="pres">
      <dgm:prSet presAssocID="{314907AE-B5F6-4873-95AC-B99DC1E1E2B9}" presName="composite" presStyleCnt="0"/>
      <dgm:spPr/>
      <dgm:t>
        <a:bodyPr/>
        <a:lstStyle/>
        <a:p>
          <a:endParaRPr lang="ru-RU"/>
        </a:p>
      </dgm:t>
    </dgm:pt>
    <dgm:pt modelId="{F548C156-5A0A-47B2-AA0B-0C6D19FFE5B8}" type="pres">
      <dgm:prSet presAssocID="{314907AE-B5F6-4873-95AC-B99DC1E1E2B9}" presName="background" presStyleLbl="node0" presStyleIdx="0" presStyleCnt="1"/>
      <dgm:spPr>
        <a:xfrm>
          <a:off x="1930931" y="190127"/>
          <a:ext cx="1461061" cy="101365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E9A4C30-52F8-45EF-845F-F91F21C21C5C}" type="pres">
      <dgm:prSet presAssocID="{314907AE-B5F6-4873-95AC-B99DC1E1E2B9}" presName="text" presStyleLbl="fgAcc0" presStyleIdx="0" presStyleCnt="1" custScaleX="112404" custScaleY="12280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18B5E02-36EE-4C7D-85CC-5B940DA2071C}" type="pres">
      <dgm:prSet presAssocID="{314907AE-B5F6-4873-95AC-B99DC1E1E2B9}" presName="hierChild2" presStyleCnt="0"/>
      <dgm:spPr/>
      <dgm:t>
        <a:bodyPr/>
        <a:lstStyle/>
        <a:p>
          <a:endParaRPr lang="ru-RU"/>
        </a:p>
      </dgm:t>
    </dgm:pt>
    <dgm:pt modelId="{A05DE984-12B4-47E4-AA52-0725562D0B1A}" type="pres">
      <dgm:prSet presAssocID="{D18ABDBC-7F9E-49EE-9928-38234FC03DB2}" presName="Name10" presStyleLbl="parChTrans1D2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1900082" y="0"/>
              </a:moveTo>
              <a:lnTo>
                <a:pt x="1900082" y="257619"/>
              </a:lnTo>
              <a:lnTo>
                <a:pt x="0" y="257619"/>
              </a:lnTo>
              <a:lnTo>
                <a:pt x="0" y="37803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E951F99E-F386-4612-8DC9-960252217B52}" type="pres">
      <dgm:prSet presAssocID="{5814D41F-A798-4DF3-A17D-20C0D6E682C6}" presName="hierRoot2" presStyleCnt="0"/>
      <dgm:spPr/>
      <dgm:t>
        <a:bodyPr/>
        <a:lstStyle/>
        <a:p>
          <a:endParaRPr lang="ru-RU"/>
        </a:p>
      </dgm:t>
    </dgm:pt>
    <dgm:pt modelId="{DDF339BD-FF51-4903-A2FB-326496689E9F}" type="pres">
      <dgm:prSet presAssocID="{5814D41F-A798-4DF3-A17D-20C0D6E682C6}" presName="composite2" presStyleCnt="0"/>
      <dgm:spPr/>
      <dgm:t>
        <a:bodyPr/>
        <a:lstStyle/>
        <a:p>
          <a:endParaRPr lang="ru-RU"/>
        </a:p>
      </dgm:t>
    </dgm:pt>
    <dgm:pt modelId="{39D2A58F-0EA5-488A-BAC5-3E065E5348C7}" type="pres">
      <dgm:prSet presAssocID="{5814D41F-A798-4DF3-A17D-20C0D6E682C6}" presName="background2" presStyleLbl="node2" presStyleIdx="0" presStyleCnt="3"/>
      <dgm:spPr>
        <a:xfrm>
          <a:off x="4098" y="1581817"/>
          <a:ext cx="1514562" cy="101510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AFA3268-0361-41AA-909A-C13ED58B5E7C}" type="pres">
      <dgm:prSet presAssocID="{5814D41F-A798-4DF3-A17D-20C0D6E682C6}" presName="text2" presStyleLbl="fgAcc2" presStyleIdx="0" presStyleCnt="3" custScaleX="116520" custScaleY="122984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B6DE24E-3DE8-41F2-84D2-59D749F8217F}" type="pres">
      <dgm:prSet presAssocID="{5814D41F-A798-4DF3-A17D-20C0D6E682C6}" presName="hierChild3" presStyleCnt="0"/>
      <dgm:spPr/>
      <dgm:t>
        <a:bodyPr/>
        <a:lstStyle/>
        <a:p>
          <a:endParaRPr lang="ru-RU"/>
        </a:p>
      </dgm:t>
    </dgm:pt>
    <dgm:pt modelId="{17C54CD4-4D13-44D7-BC49-A82ED771330B}" type="pres">
      <dgm:prSet presAssocID="{941051F4-213E-4959-BB40-D5B85155416B}" presName="Name10" presStyleLbl="parChTrans1D2" presStyleIdx="1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95022" y="0"/>
              </a:moveTo>
              <a:lnTo>
                <a:pt x="95022" y="257619"/>
              </a:lnTo>
              <a:lnTo>
                <a:pt x="45720" y="257619"/>
              </a:lnTo>
              <a:lnTo>
                <a:pt x="45720" y="37803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1EE5B9A9-2D25-4A96-B8EA-E5D87EA177C7}" type="pres">
      <dgm:prSet presAssocID="{931E53F5-5AF5-4502-B127-D9B2412B6EB7}" presName="hierRoot2" presStyleCnt="0"/>
      <dgm:spPr/>
      <dgm:t>
        <a:bodyPr/>
        <a:lstStyle/>
        <a:p>
          <a:endParaRPr lang="ru-RU"/>
        </a:p>
      </dgm:t>
    </dgm:pt>
    <dgm:pt modelId="{68A6EB6C-FDD4-48A5-A602-19F2F64F2DEC}" type="pres">
      <dgm:prSet presAssocID="{931E53F5-5AF5-4502-B127-D9B2412B6EB7}" presName="composite2" presStyleCnt="0"/>
      <dgm:spPr/>
      <dgm:t>
        <a:bodyPr/>
        <a:lstStyle/>
        <a:p>
          <a:endParaRPr lang="ru-RU"/>
        </a:p>
      </dgm:t>
    </dgm:pt>
    <dgm:pt modelId="{CD9D63AE-0CC8-4A2A-B1A0-FC78CFB31975}" type="pres">
      <dgm:prSet presAssocID="{931E53F5-5AF5-4502-B127-D9B2412B6EB7}" presName="background2" presStyleLbl="node2" presStyleIdx="1" presStyleCnt="3"/>
      <dgm:spPr>
        <a:xfrm>
          <a:off x="1807512" y="1581817"/>
          <a:ext cx="1609294" cy="1072176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32066B4-FC12-4081-9CC7-1E35B148E255}" type="pres">
      <dgm:prSet presAssocID="{931E53F5-5AF5-4502-B127-D9B2412B6EB7}" presName="text2" presStyleLbl="fgAcc2" presStyleIdx="1" presStyleCnt="3" custScaleX="123808" custScaleY="12989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746FDE97-995C-4776-9650-5DA8E41E83E5}" type="pres">
      <dgm:prSet presAssocID="{931E53F5-5AF5-4502-B127-D9B2412B6EB7}" presName="hierChild3" presStyleCnt="0"/>
      <dgm:spPr/>
      <dgm:t>
        <a:bodyPr/>
        <a:lstStyle/>
        <a:p>
          <a:endParaRPr lang="ru-RU"/>
        </a:p>
      </dgm:t>
    </dgm:pt>
    <dgm:pt modelId="{E41AA7E3-865D-4A5C-BD64-67E5C660AD1E}" type="pres">
      <dgm:prSet presAssocID="{96A80C94-B08E-4B4D-935C-8501735AEDE6}" presName="Name10" presStyleLbl="parChTrans1D2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19"/>
              </a:lnTo>
              <a:lnTo>
                <a:pt x="1850779" y="257619"/>
              </a:lnTo>
              <a:lnTo>
                <a:pt x="1850779" y="378034"/>
              </a:lnTo>
            </a:path>
          </a:pathLst>
        </a:custGeom>
      </dgm:spPr>
      <dgm:t>
        <a:bodyPr/>
        <a:lstStyle/>
        <a:p>
          <a:endParaRPr lang="ru-RU"/>
        </a:p>
      </dgm:t>
    </dgm:pt>
    <dgm:pt modelId="{48700BE2-B996-4100-B76D-837E7DEED4C3}" type="pres">
      <dgm:prSet presAssocID="{B1C328CC-F2DC-43C1-BD68-D22DAD45D199}" presName="hierRoot2" presStyleCnt="0"/>
      <dgm:spPr/>
      <dgm:t>
        <a:bodyPr/>
        <a:lstStyle/>
        <a:p>
          <a:endParaRPr lang="ru-RU"/>
        </a:p>
      </dgm:t>
    </dgm:pt>
    <dgm:pt modelId="{700E2DF5-03D5-4775-9A55-E5AEF1B599C1}" type="pres">
      <dgm:prSet presAssocID="{B1C328CC-F2DC-43C1-BD68-D22DAD45D199}" presName="composite2" presStyleCnt="0"/>
      <dgm:spPr/>
      <dgm:t>
        <a:bodyPr/>
        <a:lstStyle/>
        <a:p>
          <a:endParaRPr lang="ru-RU"/>
        </a:p>
      </dgm:t>
    </dgm:pt>
    <dgm:pt modelId="{27960044-6F0C-41EF-A590-C6900D3D77A5}" type="pres">
      <dgm:prSet presAssocID="{B1C328CC-F2DC-43C1-BD68-D22DAD45D199}" presName="background2" presStyleLbl="node2" presStyleIdx="2" presStyleCnt="3"/>
      <dgm:spPr>
        <a:xfrm>
          <a:off x="3705657" y="1581817"/>
          <a:ext cx="1613167" cy="998609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A705D53-2BA9-4B43-A060-EE099E4E7C45}" type="pres">
      <dgm:prSet presAssocID="{B1C328CC-F2DC-43C1-BD68-D22DAD45D199}" presName="text2" presStyleLbl="fgAcc2" presStyleIdx="2" presStyleCnt="3" custScaleX="124106" custScaleY="12098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29DD484A-1449-435A-8262-06C30BC44AFE}" type="pres">
      <dgm:prSet presAssocID="{B1C328CC-F2DC-43C1-BD68-D22DAD45D199}" presName="hierChild3" presStyleCnt="0"/>
      <dgm:spPr/>
      <dgm:t>
        <a:bodyPr/>
        <a:lstStyle/>
        <a:p>
          <a:endParaRPr lang="ru-RU"/>
        </a:p>
      </dgm:t>
    </dgm:pt>
  </dgm:ptLst>
  <dgm:cxnLst>
    <dgm:cxn modelId="{3B3564F5-5D5B-43EF-916A-D50F0911C0FE}" type="presOf" srcId="{D18ABDBC-7F9E-49EE-9928-38234FC03DB2}" destId="{A05DE984-12B4-47E4-AA52-0725562D0B1A}" srcOrd="0" destOrd="0" presId="urn:microsoft.com/office/officeart/2005/8/layout/hierarchy1"/>
    <dgm:cxn modelId="{77227BA7-DCDC-4DE5-AF48-3E9FE8004B58}" type="presOf" srcId="{314907AE-B5F6-4873-95AC-B99DC1E1E2B9}" destId="{5E9A4C30-52F8-45EF-845F-F91F21C21C5C}" srcOrd="0" destOrd="0" presId="urn:microsoft.com/office/officeart/2005/8/layout/hierarchy1"/>
    <dgm:cxn modelId="{20031E6E-8464-4E5B-89B3-85FAF2503D70}" type="presOf" srcId="{86C2DF93-70BB-449B-BB44-42EBC7845221}" destId="{55A5EAA9-A608-4653-8527-75B6A6EA12D9}" srcOrd="0" destOrd="0" presId="urn:microsoft.com/office/officeart/2005/8/layout/hierarchy1"/>
    <dgm:cxn modelId="{49FC299A-D71D-421B-9E8E-254A46A5965C}" type="presOf" srcId="{931E53F5-5AF5-4502-B127-D9B2412B6EB7}" destId="{732066B4-FC12-4081-9CC7-1E35B148E255}" srcOrd="0" destOrd="0" presId="urn:microsoft.com/office/officeart/2005/8/layout/hierarchy1"/>
    <dgm:cxn modelId="{BF788A11-1536-4876-8889-5F21FEA6C9E3}" srcId="{314907AE-B5F6-4873-95AC-B99DC1E1E2B9}" destId="{5814D41F-A798-4DF3-A17D-20C0D6E682C6}" srcOrd="0" destOrd="0" parTransId="{D18ABDBC-7F9E-49EE-9928-38234FC03DB2}" sibTransId="{BE9560D5-F092-40B8-9DC5-847D2C9D1ECE}"/>
    <dgm:cxn modelId="{3A300910-9242-4AD2-A58F-207D5D50712F}" srcId="{86C2DF93-70BB-449B-BB44-42EBC7845221}" destId="{314907AE-B5F6-4873-95AC-B99DC1E1E2B9}" srcOrd="0" destOrd="0" parTransId="{720D3858-3A97-4553-908B-5B9BB173B558}" sibTransId="{570513EC-3BA3-4983-9DAA-CC4E7B289279}"/>
    <dgm:cxn modelId="{BC4463D6-2252-4C76-8EA4-A99E8FF80E59}" type="presOf" srcId="{941051F4-213E-4959-BB40-D5B85155416B}" destId="{17C54CD4-4D13-44D7-BC49-A82ED771330B}" srcOrd="0" destOrd="0" presId="urn:microsoft.com/office/officeart/2005/8/layout/hierarchy1"/>
    <dgm:cxn modelId="{7DF0E7E9-391C-416E-A446-B91EE53A9E15}" type="presOf" srcId="{96A80C94-B08E-4B4D-935C-8501735AEDE6}" destId="{E41AA7E3-865D-4A5C-BD64-67E5C660AD1E}" srcOrd="0" destOrd="0" presId="urn:microsoft.com/office/officeart/2005/8/layout/hierarchy1"/>
    <dgm:cxn modelId="{5D896B67-AD15-46AE-838E-73D47DA91995}" srcId="{314907AE-B5F6-4873-95AC-B99DC1E1E2B9}" destId="{B1C328CC-F2DC-43C1-BD68-D22DAD45D199}" srcOrd="2" destOrd="0" parTransId="{96A80C94-B08E-4B4D-935C-8501735AEDE6}" sibTransId="{9F20E50D-A35B-400B-A169-796C43C5071B}"/>
    <dgm:cxn modelId="{CE468DE1-5163-4283-BDE7-83CFED0401AC}" srcId="{314907AE-B5F6-4873-95AC-B99DC1E1E2B9}" destId="{931E53F5-5AF5-4502-B127-D9B2412B6EB7}" srcOrd="1" destOrd="0" parTransId="{941051F4-213E-4959-BB40-D5B85155416B}" sibTransId="{9B91FDA8-8952-42B7-9066-0E6314B6082B}"/>
    <dgm:cxn modelId="{88E4FC49-B39B-4131-98B6-1BED8D96E9E1}" type="presOf" srcId="{B1C328CC-F2DC-43C1-BD68-D22DAD45D199}" destId="{8A705D53-2BA9-4B43-A060-EE099E4E7C45}" srcOrd="0" destOrd="0" presId="urn:microsoft.com/office/officeart/2005/8/layout/hierarchy1"/>
    <dgm:cxn modelId="{08651E91-5949-4F1B-B36B-556268670648}" type="presOf" srcId="{5814D41F-A798-4DF3-A17D-20C0D6E682C6}" destId="{5AFA3268-0361-41AA-909A-C13ED58B5E7C}" srcOrd="0" destOrd="0" presId="urn:microsoft.com/office/officeart/2005/8/layout/hierarchy1"/>
    <dgm:cxn modelId="{CB86DB50-EA62-495E-A417-CF9E5B732CEF}" type="presParOf" srcId="{55A5EAA9-A608-4653-8527-75B6A6EA12D9}" destId="{FCC18876-52F0-4C3E-8333-F368558693E2}" srcOrd="0" destOrd="0" presId="urn:microsoft.com/office/officeart/2005/8/layout/hierarchy1"/>
    <dgm:cxn modelId="{1A315E20-158B-44F2-B276-F3BE4965FA10}" type="presParOf" srcId="{FCC18876-52F0-4C3E-8333-F368558693E2}" destId="{9589BF5F-E320-44B7-A216-A3BAFB7228A4}" srcOrd="0" destOrd="0" presId="urn:microsoft.com/office/officeart/2005/8/layout/hierarchy1"/>
    <dgm:cxn modelId="{92628D3C-F365-43BC-81EF-29A30DAD8C8E}" type="presParOf" srcId="{9589BF5F-E320-44B7-A216-A3BAFB7228A4}" destId="{F548C156-5A0A-47B2-AA0B-0C6D19FFE5B8}" srcOrd="0" destOrd="0" presId="urn:microsoft.com/office/officeart/2005/8/layout/hierarchy1"/>
    <dgm:cxn modelId="{1DA120DF-2E7A-459C-AF37-905A95FC8752}" type="presParOf" srcId="{9589BF5F-E320-44B7-A216-A3BAFB7228A4}" destId="{5E9A4C30-52F8-45EF-845F-F91F21C21C5C}" srcOrd="1" destOrd="0" presId="urn:microsoft.com/office/officeart/2005/8/layout/hierarchy1"/>
    <dgm:cxn modelId="{6040BA01-94DF-4D9F-8695-5EF410E50A20}" type="presParOf" srcId="{FCC18876-52F0-4C3E-8333-F368558693E2}" destId="{518B5E02-36EE-4C7D-85CC-5B940DA2071C}" srcOrd="1" destOrd="0" presId="urn:microsoft.com/office/officeart/2005/8/layout/hierarchy1"/>
    <dgm:cxn modelId="{60636A64-4C2B-45EC-88B5-BE91D96B8B8F}" type="presParOf" srcId="{518B5E02-36EE-4C7D-85CC-5B940DA2071C}" destId="{A05DE984-12B4-47E4-AA52-0725562D0B1A}" srcOrd="0" destOrd="0" presId="urn:microsoft.com/office/officeart/2005/8/layout/hierarchy1"/>
    <dgm:cxn modelId="{B99DDC67-D3F7-499E-B449-6DA8C1620859}" type="presParOf" srcId="{518B5E02-36EE-4C7D-85CC-5B940DA2071C}" destId="{E951F99E-F386-4612-8DC9-960252217B52}" srcOrd="1" destOrd="0" presId="urn:microsoft.com/office/officeart/2005/8/layout/hierarchy1"/>
    <dgm:cxn modelId="{5028499A-B19A-452F-A019-DA28823A51B9}" type="presParOf" srcId="{E951F99E-F386-4612-8DC9-960252217B52}" destId="{DDF339BD-FF51-4903-A2FB-326496689E9F}" srcOrd="0" destOrd="0" presId="urn:microsoft.com/office/officeart/2005/8/layout/hierarchy1"/>
    <dgm:cxn modelId="{6CBB6389-6250-4E97-875C-BAD91AC635A1}" type="presParOf" srcId="{DDF339BD-FF51-4903-A2FB-326496689E9F}" destId="{39D2A58F-0EA5-488A-BAC5-3E065E5348C7}" srcOrd="0" destOrd="0" presId="urn:microsoft.com/office/officeart/2005/8/layout/hierarchy1"/>
    <dgm:cxn modelId="{8DAA193C-16CF-4D69-B80A-DAA853364A7F}" type="presParOf" srcId="{DDF339BD-FF51-4903-A2FB-326496689E9F}" destId="{5AFA3268-0361-41AA-909A-C13ED58B5E7C}" srcOrd="1" destOrd="0" presId="urn:microsoft.com/office/officeart/2005/8/layout/hierarchy1"/>
    <dgm:cxn modelId="{862C659F-479E-4E78-AFD5-AF2B66C318DA}" type="presParOf" srcId="{E951F99E-F386-4612-8DC9-960252217B52}" destId="{EB6DE24E-3DE8-41F2-84D2-59D749F8217F}" srcOrd="1" destOrd="0" presId="urn:microsoft.com/office/officeart/2005/8/layout/hierarchy1"/>
    <dgm:cxn modelId="{80A602AF-E85D-43E4-A9E6-F18482D6E235}" type="presParOf" srcId="{518B5E02-36EE-4C7D-85CC-5B940DA2071C}" destId="{17C54CD4-4D13-44D7-BC49-A82ED771330B}" srcOrd="2" destOrd="0" presId="urn:microsoft.com/office/officeart/2005/8/layout/hierarchy1"/>
    <dgm:cxn modelId="{2DC8C47F-8C22-40AF-9AFC-01626A2CCC2B}" type="presParOf" srcId="{518B5E02-36EE-4C7D-85CC-5B940DA2071C}" destId="{1EE5B9A9-2D25-4A96-B8EA-E5D87EA177C7}" srcOrd="3" destOrd="0" presId="urn:microsoft.com/office/officeart/2005/8/layout/hierarchy1"/>
    <dgm:cxn modelId="{0FCB2A06-1754-4285-9CA5-B11CE49CCB87}" type="presParOf" srcId="{1EE5B9A9-2D25-4A96-B8EA-E5D87EA177C7}" destId="{68A6EB6C-FDD4-48A5-A602-19F2F64F2DEC}" srcOrd="0" destOrd="0" presId="urn:microsoft.com/office/officeart/2005/8/layout/hierarchy1"/>
    <dgm:cxn modelId="{AB014621-C2F1-4EE9-9A52-B228ADDACC26}" type="presParOf" srcId="{68A6EB6C-FDD4-48A5-A602-19F2F64F2DEC}" destId="{CD9D63AE-0CC8-4A2A-B1A0-FC78CFB31975}" srcOrd="0" destOrd="0" presId="urn:microsoft.com/office/officeart/2005/8/layout/hierarchy1"/>
    <dgm:cxn modelId="{C5D5BA0E-6441-4B75-8A60-2A7653A30C6B}" type="presParOf" srcId="{68A6EB6C-FDD4-48A5-A602-19F2F64F2DEC}" destId="{732066B4-FC12-4081-9CC7-1E35B148E255}" srcOrd="1" destOrd="0" presId="urn:microsoft.com/office/officeart/2005/8/layout/hierarchy1"/>
    <dgm:cxn modelId="{B4A846D3-45E7-4929-A83E-DE107629BCD2}" type="presParOf" srcId="{1EE5B9A9-2D25-4A96-B8EA-E5D87EA177C7}" destId="{746FDE97-995C-4776-9650-5DA8E41E83E5}" srcOrd="1" destOrd="0" presId="urn:microsoft.com/office/officeart/2005/8/layout/hierarchy1"/>
    <dgm:cxn modelId="{DCEF68E9-5048-4A29-A6CA-8B6B324B162C}" type="presParOf" srcId="{518B5E02-36EE-4C7D-85CC-5B940DA2071C}" destId="{E41AA7E3-865D-4A5C-BD64-67E5C660AD1E}" srcOrd="4" destOrd="0" presId="urn:microsoft.com/office/officeart/2005/8/layout/hierarchy1"/>
    <dgm:cxn modelId="{F322CE1D-5F41-40E4-8A9F-71885A533F73}" type="presParOf" srcId="{518B5E02-36EE-4C7D-85CC-5B940DA2071C}" destId="{48700BE2-B996-4100-B76D-837E7DEED4C3}" srcOrd="5" destOrd="0" presId="urn:microsoft.com/office/officeart/2005/8/layout/hierarchy1"/>
    <dgm:cxn modelId="{28F719F9-BF4A-4F9F-A8F3-A9A4F53706BF}" type="presParOf" srcId="{48700BE2-B996-4100-B76D-837E7DEED4C3}" destId="{700E2DF5-03D5-4775-9A55-E5AEF1B599C1}" srcOrd="0" destOrd="0" presId="urn:microsoft.com/office/officeart/2005/8/layout/hierarchy1"/>
    <dgm:cxn modelId="{DC140364-C164-4BB3-B619-62A3B634B2C5}" type="presParOf" srcId="{700E2DF5-03D5-4775-9A55-E5AEF1B599C1}" destId="{27960044-6F0C-41EF-A590-C6900D3D77A5}" srcOrd="0" destOrd="0" presId="urn:microsoft.com/office/officeart/2005/8/layout/hierarchy1"/>
    <dgm:cxn modelId="{9F67B594-50AD-4E5A-8618-E3A4A76A8CCB}" type="presParOf" srcId="{700E2DF5-03D5-4775-9A55-E5AEF1B599C1}" destId="{8A705D53-2BA9-4B43-A060-EE099E4E7C45}" srcOrd="1" destOrd="0" presId="urn:microsoft.com/office/officeart/2005/8/layout/hierarchy1"/>
    <dgm:cxn modelId="{73B80838-E672-466B-88E4-56DB3B2008A3}" type="presParOf" srcId="{48700BE2-B996-4100-B76D-837E7DEED4C3}" destId="{29DD484A-1449-435A-8262-06C30BC44AF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BD4E6A-8300-4145-981C-18400B3F2C79}" type="doc">
      <dgm:prSet loTypeId="urn:microsoft.com/office/officeart/2005/8/layout/cycle5" loCatId="cycle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7F42EF0-DDCA-4774-8142-BBEDFBACA6DB}">
      <dgm:prSet custT="1"/>
      <dgm:spPr/>
      <dgm:t>
        <a:bodyPr/>
        <a:lstStyle/>
        <a:p>
          <a:pPr rtl="0"/>
          <a:r>
            <a:rPr lang="ru-RU" sz="1400" dirty="0" smtClean="0"/>
            <a:t>Активное сопровождение</a:t>
          </a:r>
          <a:endParaRPr lang="ru-RU" sz="1400" dirty="0"/>
        </a:p>
      </dgm:t>
    </dgm:pt>
    <dgm:pt modelId="{5A76BD4F-088E-44A1-AFD4-0B00143D48D9}" type="parTrans" cxnId="{7F89E32E-DA13-4B4E-B42D-3812F19C9F90}">
      <dgm:prSet/>
      <dgm:spPr/>
      <dgm:t>
        <a:bodyPr/>
        <a:lstStyle/>
        <a:p>
          <a:endParaRPr lang="ru-RU"/>
        </a:p>
      </dgm:t>
    </dgm:pt>
    <dgm:pt modelId="{76AA12A4-EBDE-4A9D-97F9-4BB9E7B307AF}" type="sibTrans" cxnId="{7F89E32E-DA13-4B4E-B42D-3812F19C9F90}">
      <dgm:prSet/>
      <dgm:spPr/>
      <dgm:t>
        <a:bodyPr/>
        <a:lstStyle/>
        <a:p>
          <a:endParaRPr lang="ru-RU"/>
        </a:p>
      </dgm:t>
    </dgm:pt>
    <dgm:pt modelId="{BC445FE6-9EE8-492B-976E-EE717DB9299E}">
      <dgm:prSet custT="1"/>
      <dgm:spPr/>
      <dgm:t>
        <a:bodyPr/>
        <a:lstStyle/>
        <a:p>
          <a:pPr rtl="0"/>
          <a:r>
            <a:rPr lang="ru-RU" sz="1400" dirty="0" smtClean="0"/>
            <a:t>Оценка достигнутых результатов</a:t>
          </a:r>
          <a:endParaRPr lang="ru-RU" sz="1400" dirty="0"/>
        </a:p>
      </dgm:t>
    </dgm:pt>
    <dgm:pt modelId="{0318E818-C2A9-4B5C-A8EC-C69625220D79}" type="parTrans" cxnId="{FF0FD5F9-3742-421D-8B56-210099CD91F4}">
      <dgm:prSet/>
      <dgm:spPr/>
      <dgm:t>
        <a:bodyPr/>
        <a:lstStyle/>
        <a:p>
          <a:endParaRPr lang="ru-RU"/>
        </a:p>
      </dgm:t>
    </dgm:pt>
    <dgm:pt modelId="{C9B4FB68-AF81-4985-A714-60A6F5914B46}" type="sibTrans" cxnId="{FF0FD5F9-3742-421D-8B56-210099CD91F4}">
      <dgm:prSet/>
      <dgm:spPr/>
      <dgm:t>
        <a:bodyPr/>
        <a:lstStyle/>
        <a:p>
          <a:endParaRPr lang="ru-RU"/>
        </a:p>
      </dgm:t>
    </dgm:pt>
    <dgm:pt modelId="{0D53E603-2434-48BD-A580-709F2A9E6BC5}">
      <dgm:prSet custT="1"/>
      <dgm:spPr/>
      <dgm:t>
        <a:bodyPr/>
        <a:lstStyle/>
        <a:p>
          <a:pPr rtl="0"/>
          <a:r>
            <a:rPr lang="ru-RU" sz="1400" dirty="0" smtClean="0"/>
            <a:t>Обращение на социальный склад</a:t>
          </a:r>
          <a:endParaRPr lang="ru-RU" sz="1400" dirty="0"/>
        </a:p>
      </dgm:t>
    </dgm:pt>
    <dgm:pt modelId="{9ACA3662-6591-4C73-A826-2B5B262D9315}" type="parTrans" cxnId="{710EF334-AEB8-4CE3-A4CD-0875C6CD4E05}">
      <dgm:prSet/>
      <dgm:spPr/>
      <dgm:t>
        <a:bodyPr/>
        <a:lstStyle/>
        <a:p>
          <a:endParaRPr lang="ru-RU"/>
        </a:p>
      </dgm:t>
    </dgm:pt>
    <dgm:pt modelId="{E552A8C1-CFF3-4FAE-9CE8-A0A8BEC3F7E6}" type="sibTrans" cxnId="{710EF334-AEB8-4CE3-A4CD-0875C6CD4E05}">
      <dgm:prSet/>
      <dgm:spPr/>
      <dgm:t>
        <a:bodyPr/>
        <a:lstStyle/>
        <a:p>
          <a:endParaRPr lang="ru-RU"/>
        </a:p>
      </dgm:t>
    </dgm:pt>
    <dgm:pt modelId="{2E07EF2C-50EC-4FAB-BF06-87B851BA772B}">
      <dgm:prSet custT="1"/>
      <dgm:spPr/>
      <dgm:t>
        <a:bodyPr/>
        <a:lstStyle/>
        <a:p>
          <a:pPr rtl="0"/>
          <a:r>
            <a:rPr lang="ru-RU" sz="1400" dirty="0" smtClean="0"/>
            <a:t>Первичная консультация</a:t>
          </a:r>
          <a:endParaRPr lang="ru-RU" sz="1400" dirty="0"/>
        </a:p>
      </dgm:t>
    </dgm:pt>
    <dgm:pt modelId="{106653E8-7551-49DF-8F78-34A6EA56690F}" type="parTrans" cxnId="{AE790206-E5D2-411E-9903-71284CDA1B7E}">
      <dgm:prSet/>
      <dgm:spPr/>
      <dgm:t>
        <a:bodyPr/>
        <a:lstStyle/>
        <a:p>
          <a:endParaRPr lang="ru-RU"/>
        </a:p>
      </dgm:t>
    </dgm:pt>
    <dgm:pt modelId="{D7E7DDFF-48E6-4D10-91BD-5F95DC324F41}" type="sibTrans" cxnId="{AE790206-E5D2-411E-9903-71284CDA1B7E}">
      <dgm:prSet/>
      <dgm:spPr/>
      <dgm:t>
        <a:bodyPr/>
        <a:lstStyle/>
        <a:p>
          <a:endParaRPr lang="ru-RU"/>
        </a:p>
      </dgm:t>
    </dgm:pt>
    <dgm:pt modelId="{5C05B2AF-3B54-4B26-9699-E6239B9B286A}">
      <dgm:prSet custT="1"/>
      <dgm:spPr/>
      <dgm:t>
        <a:bodyPr/>
        <a:lstStyle/>
        <a:p>
          <a:pPr rtl="0"/>
          <a:r>
            <a:rPr lang="ru-RU" sz="1400" dirty="0" smtClean="0"/>
            <a:t>Завершение обслуживания/</a:t>
          </a:r>
        </a:p>
        <a:p>
          <a:pPr rtl="0"/>
          <a:r>
            <a:rPr lang="ru-RU" sz="1400" dirty="0" smtClean="0"/>
            <a:t>продление сопровождения</a:t>
          </a:r>
          <a:endParaRPr lang="ru-RU" sz="1400" dirty="0"/>
        </a:p>
      </dgm:t>
    </dgm:pt>
    <dgm:pt modelId="{93847A79-E57B-48F4-84F0-C29BA088B198}" type="parTrans" cxnId="{4E7C0DAE-ADB9-4AEE-B29C-24D9135CEEE6}">
      <dgm:prSet/>
      <dgm:spPr/>
      <dgm:t>
        <a:bodyPr/>
        <a:lstStyle/>
        <a:p>
          <a:endParaRPr lang="ru-RU"/>
        </a:p>
      </dgm:t>
    </dgm:pt>
    <dgm:pt modelId="{28E6B18F-C191-4760-883F-92A6D1455A81}" type="sibTrans" cxnId="{4E7C0DAE-ADB9-4AEE-B29C-24D9135CEEE6}">
      <dgm:prSet/>
      <dgm:spPr/>
      <dgm:t>
        <a:bodyPr/>
        <a:lstStyle/>
        <a:p>
          <a:endParaRPr lang="ru-RU"/>
        </a:p>
      </dgm:t>
    </dgm:pt>
    <dgm:pt modelId="{A5FC1BE0-801B-4B49-B7D3-CC8EBDD5B69F}" type="pres">
      <dgm:prSet presAssocID="{6DBD4E6A-8300-4145-981C-18400B3F2C7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4FE9FC-5E0B-49C4-96F3-425D7A191231}" type="pres">
      <dgm:prSet presAssocID="{0D53E603-2434-48BD-A580-709F2A9E6BC5}" presName="node" presStyleLbl="node1" presStyleIdx="0" presStyleCnt="5" custScaleX="126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012D3-29BD-4642-8ED1-BAD802AE5235}" type="pres">
      <dgm:prSet presAssocID="{0D53E603-2434-48BD-A580-709F2A9E6BC5}" presName="spNode" presStyleCnt="0"/>
      <dgm:spPr/>
    </dgm:pt>
    <dgm:pt modelId="{322FC270-C3F2-4DB0-B182-86CCCE6BC93E}" type="pres">
      <dgm:prSet presAssocID="{E552A8C1-CFF3-4FAE-9CE8-A0A8BEC3F7E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4B22EE62-D30A-4772-B0C1-C984AB405034}" type="pres">
      <dgm:prSet presAssocID="{2E07EF2C-50EC-4FAB-BF06-87B851BA772B}" presName="node" presStyleLbl="node1" presStyleIdx="1" presStyleCnt="5" custScaleX="147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679F61-42AE-485A-B9AA-C66737913892}" type="pres">
      <dgm:prSet presAssocID="{2E07EF2C-50EC-4FAB-BF06-87B851BA772B}" presName="spNode" presStyleCnt="0"/>
      <dgm:spPr/>
    </dgm:pt>
    <dgm:pt modelId="{D144C740-89DB-459D-B077-6320ACF4AFAE}" type="pres">
      <dgm:prSet presAssocID="{D7E7DDFF-48E6-4D10-91BD-5F95DC324F41}" presName="sibTrans" presStyleLbl="sibTrans1D1" presStyleIdx="1" presStyleCnt="5"/>
      <dgm:spPr/>
      <dgm:t>
        <a:bodyPr/>
        <a:lstStyle/>
        <a:p>
          <a:endParaRPr lang="ru-RU"/>
        </a:p>
      </dgm:t>
    </dgm:pt>
    <dgm:pt modelId="{8BA0A2FE-10DB-4178-A991-388F03E91CD6}" type="pres">
      <dgm:prSet presAssocID="{D7F42EF0-DDCA-4774-8142-BBEDFBACA6DB}" presName="node" presStyleLbl="node1" presStyleIdx="2" presStyleCnt="5" custScaleX="150046" custScaleY="100989" custRadScaleRad="95160" custRadScaleInc="-706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6685C2-45E9-411D-872D-08EE543190AF}" type="pres">
      <dgm:prSet presAssocID="{D7F42EF0-DDCA-4774-8142-BBEDFBACA6DB}" presName="spNode" presStyleCnt="0"/>
      <dgm:spPr/>
    </dgm:pt>
    <dgm:pt modelId="{F51AFDFD-3834-4836-B95D-0F0A92A0EB3C}" type="pres">
      <dgm:prSet presAssocID="{76AA12A4-EBDE-4A9D-97F9-4BB9E7B307AF}" presName="sibTrans" presStyleLbl="sibTrans1D1" presStyleIdx="2" presStyleCnt="5"/>
      <dgm:spPr/>
      <dgm:t>
        <a:bodyPr/>
        <a:lstStyle/>
        <a:p>
          <a:endParaRPr lang="ru-RU"/>
        </a:p>
      </dgm:t>
    </dgm:pt>
    <dgm:pt modelId="{E7DEFCE6-F059-4A51-BF88-D9F19243B18E}" type="pres">
      <dgm:prSet presAssocID="{BC445FE6-9EE8-492B-976E-EE717DB9299E}" presName="node" presStyleLbl="node1" presStyleIdx="3" presStyleCnt="5" custScaleX="146243" custScaleY="98242" custRadScaleRad="94940" custRadScaleInc="72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2C77E-ECF7-4735-BBAA-E7AE61FD93FB}" type="pres">
      <dgm:prSet presAssocID="{BC445FE6-9EE8-492B-976E-EE717DB9299E}" presName="spNode" presStyleCnt="0"/>
      <dgm:spPr/>
    </dgm:pt>
    <dgm:pt modelId="{1183959F-6984-4A49-9942-54BFFE1C1861}" type="pres">
      <dgm:prSet presAssocID="{C9B4FB68-AF81-4985-A714-60A6F5914B46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8BDAF67-BC05-4824-A7BB-EB5F15E17CE7}" type="pres">
      <dgm:prSet presAssocID="{5C05B2AF-3B54-4B26-9699-E6239B9B286A}" presName="node" presStyleLbl="node1" presStyleIdx="4" presStyleCnt="5" custScaleX="145823" custScaleY="109223" custRadScaleRad="95255" custRadScaleInc="3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0CAD96-6D2C-4EF9-B21D-EE81DF83985A}" type="pres">
      <dgm:prSet presAssocID="{5C05B2AF-3B54-4B26-9699-E6239B9B286A}" presName="spNode" presStyleCnt="0"/>
      <dgm:spPr/>
    </dgm:pt>
    <dgm:pt modelId="{44E5DC9A-63BB-4150-9EF0-EF4D6651231C}" type="pres">
      <dgm:prSet presAssocID="{28E6B18F-C191-4760-883F-92A6D1455A81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AB9AF3F9-7838-4B1C-9006-D66FCC41CCBC}" type="presOf" srcId="{76AA12A4-EBDE-4A9D-97F9-4BB9E7B307AF}" destId="{F51AFDFD-3834-4836-B95D-0F0A92A0EB3C}" srcOrd="0" destOrd="0" presId="urn:microsoft.com/office/officeart/2005/8/layout/cycle5"/>
    <dgm:cxn modelId="{DE239F13-B71F-449F-ABAB-0C8758F719E8}" type="presOf" srcId="{0D53E603-2434-48BD-A580-709F2A9E6BC5}" destId="{F24FE9FC-5E0B-49C4-96F3-425D7A191231}" srcOrd="0" destOrd="0" presId="urn:microsoft.com/office/officeart/2005/8/layout/cycle5"/>
    <dgm:cxn modelId="{F50153EC-45CF-4A55-87BA-34666FCB6D2E}" type="presOf" srcId="{D7E7DDFF-48E6-4D10-91BD-5F95DC324F41}" destId="{D144C740-89DB-459D-B077-6320ACF4AFAE}" srcOrd="0" destOrd="0" presId="urn:microsoft.com/office/officeart/2005/8/layout/cycle5"/>
    <dgm:cxn modelId="{710EF334-AEB8-4CE3-A4CD-0875C6CD4E05}" srcId="{6DBD4E6A-8300-4145-981C-18400B3F2C79}" destId="{0D53E603-2434-48BD-A580-709F2A9E6BC5}" srcOrd="0" destOrd="0" parTransId="{9ACA3662-6591-4C73-A826-2B5B262D9315}" sibTransId="{E552A8C1-CFF3-4FAE-9CE8-A0A8BEC3F7E6}"/>
    <dgm:cxn modelId="{0B27F868-D43E-4FE0-9413-8C4823ED8DB9}" type="presOf" srcId="{2E07EF2C-50EC-4FAB-BF06-87B851BA772B}" destId="{4B22EE62-D30A-4772-B0C1-C984AB405034}" srcOrd="0" destOrd="0" presId="urn:microsoft.com/office/officeart/2005/8/layout/cycle5"/>
    <dgm:cxn modelId="{4E7C0DAE-ADB9-4AEE-B29C-24D9135CEEE6}" srcId="{6DBD4E6A-8300-4145-981C-18400B3F2C79}" destId="{5C05B2AF-3B54-4B26-9699-E6239B9B286A}" srcOrd="4" destOrd="0" parTransId="{93847A79-E57B-48F4-84F0-C29BA088B198}" sibTransId="{28E6B18F-C191-4760-883F-92A6D1455A81}"/>
    <dgm:cxn modelId="{3621EC97-9A3D-4774-A04F-45EE9A17F76E}" type="presOf" srcId="{BC445FE6-9EE8-492B-976E-EE717DB9299E}" destId="{E7DEFCE6-F059-4A51-BF88-D9F19243B18E}" srcOrd="0" destOrd="0" presId="urn:microsoft.com/office/officeart/2005/8/layout/cycle5"/>
    <dgm:cxn modelId="{75A9ED9C-C69B-4DDD-9275-482F51149F82}" type="presOf" srcId="{C9B4FB68-AF81-4985-A714-60A6F5914B46}" destId="{1183959F-6984-4A49-9942-54BFFE1C1861}" srcOrd="0" destOrd="0" presId="urn:microsoft.com/office/officeart/2005/8/layout/cycle5"/>
    <dgm:cxn modelId="{F02BEDB8-2C84-4DB2-8EB1-93766E818FE7}" type="presOf" srcId="{5C05B2AF-3B54-4B26-9699-E6239B9B286A}" destId="{88BDAF67-BC05-4824-A7BB-EB5F15E17CE7}" srcOrd="0" destOrd="0" presId="urn:microsoft.com/office/officeart/2005/8/layout/cycle5"/>
    <dgm:cxn modelId="{7F89E32E-DA13-4B4E-B42D-3812F19C9F90}" srcId="{6DBD4E6A-8300-4145-981C-18400B3F2C79}" destId="{D7F42EF0-DDCA-4774-8142-BBEDFBACA6DB}" srcOrd="2" destOrd="0" parTransId="{5A76BD4F-088E-44A1-AFD4-0B00143D48D9}" sibTransId="{76AA12A4-EBDE-4A9D-97F9-4BB9E7B307AF}"/>
    <dgm:cxn modelId="{EAE935D6-C083-482C-A33F-8851CF606362}" type="presOf" srcId="{28E6B18F-C191-4760-883F-92A6D1455A81}" destId="{44E5DC9A-63BB-4150-9EF0-EF4D6651231C}" srcOrd="0" destOrd="0" presId="urn:microsoft.com/office/officeart/2005/8/layout/cycle5"/>
    <dgm:cxn modelId="{4D1CAEED-4CCD-4B04-B426-0F7915DCE659}" type="presOf" srcId="{D7F42EF0-DDCA-4774-8142-BBEDFBACA6DB}" destId="{8BA0A2FE-10DB-4178-A991-388F03E91CD6}" srcOrd="0" destOrd="0" presId="urn:microsoft.com/office/officeart/2005/8/layout/cycle5"/>
    <dgm:cxn modelId="{88C70AAE-72F9-486B-9FB5-8C00B6D3CF67}" type="presOf" srcId="{E552A8C1-CFF3-4FAE-9CE8-A0A8BEC3F7E6}" destId="{322FC270-C3F2-4DB0-B182-86CCCE6BC93E}" srcOrd="0" destOrd="0" presId="urn:microsoft.com/office/officeart/2005/8/layout/cycle5"/>
    <dgm:cxn modelId="{BE5CF659-B419-48CC-8F79-5071D6040261}" type="presOf" srcId="{6DBD4E6A-8300-4145-981C-18400B3F2C79}" destId="{A5FC1BE0-801B-4B49-B7D3-CC8EBDD5B69F}" srcOrd="0" destOrd="0" presId="urn:microsoft.com/office/officeart/2005/8/layout/cycle5"/>
    <dgm:cxn modelId="{FF0FD5F9-3742-421D-8B56-210099CD91F4}" srcId="{6DBD4E6A-8300-4145-981C-18400B3F2C79}" destId="{BC445FE6-9EE8-492B-976E-EE717DB9299E}" srcOrd="3" destOrd="0" parTransId="{0318E818-C2A9-4B5C-A8EC-C69625220D79}" sibTransId="{C9B4FB68-AF81-4985-A714-60A6F5914B46}"/>
    <dgm:cxn modelId="{AE790206-E5D2-411E-9903-71284CDA1B7E}" srcId="{6DBD4E6A-8300-4145-981C-18400B3F2C79}" destId="{2E07EF2C-50EC-4FAB-BF06-87B851BA772B}" srcOrd="1" destOrd="0" parTransId="{106653E8-7551-49DF-8F78-34A6EA56690F}" sibTransId="{D7E7DDFF-48E6-4D10-91BD-5F95DC324F41}"/>
    <dgm:cxn modelId="{BC71CDDD-6E32-477C-B39B-8799E9E38E5D}" type="presParOf" srcId="{A5FC1BE0-801B-4B49-B7D3-CC8EBDD5B69F}" destId="{F24FE9FC-5E0B-49C4-96F3-425D7A191231}" srcOrd="0" destOrd="0" presId="urn:microsoft.com/office/officeart/2005/8/layout/cycle5"/>
    <dgm:cxn modelId="{0DFDBE31-FDEE-439D-9FEF-3D58D6376881}" type="presParOf" srcId="{A5FC1BE0-801B-4B49-B7D3-CC8EBDD5B69F}" destId="{5DE012D3-29BD-4642-8ED1-BAD802AE5235}" srcOrd="1" destOrd="0" presId="urn:microsoft.com/office/officeart/2005/8/layout/cycle5"/>
    <dgm:cxn modelId="{B742FB94-BB69-47E1-AE37-CDCEF2081C16}" type="presParOf" srcId="{A5FC1BE0-801B-4B49-B7D3-CC8EBDD5B69F}" destId="{322FC270-C3F2-4DB0-B182-86CCCE6BC93E}" srcOrd="2" destOrd="0" presId="urn:microsoft.com/office/officeart/2005/8/layout/cycle5"/>
    <dgm:cxn modelId="{536B50EA-F4EA-4A2C-B498-58AFC2D1E56C}" type="presParOf" srcId="{A5FC1BE0-801B-4B49-B7D3-CC8EBDD5B69F}" destId="{4B22EE62-D30A-4772-B0C1-C984AB405034}" srcOrd="3" destOrd="0" presId="urn:microsoft.com/office/officeart/2005/8/layout/cycle5"/>
    <dgm:cxn modelId="{F033991B-F24F-4CDC-9046-DCC409A510E6}" type="presParOf" srcId="{A5FC1BE0-801B-4B49-B7D3-CC8EBDD5B69F}" destId="{5C679F61-42AE-485A-B9AA-C66737913892}" srcOrd="4" destOrd="0" presId="urn:microsoft.com/office/officeart/2005/8/layout/cycle5"/>
    <dgm:cxn modelId="{67197526-7E20-4153-8D8C-79B3C4C67EB6}" type="presParOf" srcId="{A5FC1BE0-801B-4B49-B7D3-CC8EBDD5B69F}" destId="{D144C740-89DB-459D-B077-6320ACF4AFAE}" srcOrd="5" destOrd="0" presId="urn:microsoft.com/office/officeart/2005/8/layout/cycle5"/>
    <dgm:cxn modelId="{A06D9E99-6509-4EF0-A7D1-440C1EE901DE}" type="presParOf" srcId="{A5FC1BE0-801B-4B49-B7D3-CC8EBDD5B69F}" destId="{8BA0A2FE-10DB-4178-A991-388F03E91CD6}" srcOrd="6" destOrd="0" presId="urn:microsoft.com/office/officeart/2005/8/layout/cycle5"/>
    <dgm:cxn modelId="{8DD7DE82-5DB7-44D3-9AF3-B510465472A5}" type="presParOf" srcId="{A5FC1BE0-801B-4B49-B7D3-CC8EBDD5B69F}" destId="{1D6685C2-45E9-411D-872D-08EE543190AF}" srcOrd="7" destOrd="0" presId="urn:microsoft.com/office/officeart/2005/8/layout/cycle5"/>
    <dgm:cxn modelId="{62387910-DB4C-4489-A8D4-5FFBAA169A82}" type="presParOf" srcId="{A5FC1BE0-801B-4B49-B7D3-CC8EBDD5B69F}" destId="{F51AFDFD-3834-4836-B95D-0F0A92A0EB3C}" srcOrd="8" destOrd="0" presId="urn:microsoft.com/office/officeart/2005/8/layout/cycle5"/>
    <dgm:cxn modelId="{F63A96BC-A08C-4F74-BDC2-7124EDD07264}" type="presParOf" srcId="{A5FC1BE0-801B-4B49-B7D3-CC8EBDD5B69F}" destId="{E7DEFCE6-F059-4A51-BF88-D9F19243B18E}" srcOrd="9" destOrd="0" presId="urn:microsoft.com/office/officeart/2005/8/layout/cycle5"/>
    <dgm:cxn modelId="{946B8131-99F2-436B-9443-D586DFEA5AB3}" type="presParOf" srcId="{A5FC1BE0-801B-4B49-B7D3-CC8EBDD5B69F}" destId="{2492C77E-ECF7-4735-BBAA-E7AE61FD93FB}" srcOrd="10" destOrd="0" presId="urn:microsoft.com/office/officeart/2005/8/layout/cycle5"/>
    <dgm:cxn modelId="{7A58C1F3-C44D-4261-B6DB-8AE2CC84FABB}" type="presParOf" srcId="{A5FC1BE0-801B-4B49-B7D3-CC8EBDD5B69F}" destId="{1183959F-6984-4A49-9942-54BFFE1C1861}" srcOrd="11" destOrd="0" presId="urn:microsoft.com/office/officeart/2005/8/layout/cycle5"/>
    <dgm:cxn modelId="{7E8A4690-FB52-402B-A872-391588B0D976}" type="presParOf" srcId="{A5FC1BE0-801B-4B49-B7D3-CC8EBDD5B69F}" destId="{88BDAF67-BC05-4824-A7BB-EB5F15E17CE7}" srcOrd="12" destOrd="0" presId="urn:microsoft.com/office/officeart/2005/8/layout/cycle5"/>
    <dgm:cxn modelId="{AC5D2554-9601-4E02-8218-1C1EB13FA6C6}" type="presParOf" srcId="{A5FC1BE0-801B-4B49-B7D3-CC8EBDD5B69F}" destId="{9D0CAD96-6D2C-4EF9-B21D-EE81DF83985A}" srcOrd="13" destOrd="0" presId="urn:microsoft.com/office/officeart/2005/8/layout/cycle5"/>
    <dgm:cxn modelId="{94188E35-2312-40E1-9A6A-E0B6036089EC}" type="presParOf" srcId="{A5FC1BE0-801B-4B49-B7D3-CC8EBDD5B69F}" destId="{44E5DC9A-63BB-4150-9EF0-EF4D6651231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AA7E3-865D-4A5C-BD64-67E5C660AD1E}">
      <dsp:nvSpPr>
        <dsp:cNvPr id="0" name=""/>
        <dsp:cNvSpPr/>
      </dsp:nvSpPr>
      <dsp:spPr>
        <a:xfrm>
          <a:off x="3996032" y="2064053"/>
          <a:ext cx="2778839" cy="567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619"/>
              </a:lnTo>
              <a:lnTo>
                <a:pt x="1850779" y="257619"/>
              </a:lnTo>
              <a:lnTo>
                <a:pt x="1850779" y="3780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54CD4-4D13-44D7-BC49-A82ED771330B}">
      <dsp:nvSpPr>
        <dsp:cNvPr id="0" name=""/>
        <dsp:cNvSpPr/>
      </dsp:nvSpPr>
      <dsp:spPr>
        <a:xfrm>
          <a:off x="3876287" y="2064053"/>
          <a:ext cx="91440" cy="567596"/>
        </a:xfrm>
        <a:custGeom>
          <a:avLst/>
          <a:gdLst/>
          <a:ahLst/>
          <a:cxnLst/>
          <a:rect l="0" t="0" r="0" b="0"/>
          <a:pathLst>
            <a:path>
              <a:moveTo>
                <a:pt x="95022" y="0"/>
              </a:moveTo>
              <a:lnTo>
                <a:pt x="95022" y="257619"/>
              </a:lnTo>
              <a:lnTo>
                <a:pt x="45720" y="257619"/>
              </a:lnTo>
              <a:lnTo>
                <a:pt x="45720" y="3780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DE984-12B4-47E4-AA52-0725562D0B1A}">
      <dsp:nvSpPr>
        <dsp:cNvPr id="0" name=""/>
        <dsp:cNvSpPr/>
      </dsp:nvSpPr>
      <dsp:spPr>
        <a:xfrm>
          <a:off x="1143168" y="2064053"/>
          <a:ext cx="2852864" cy="567596"/>
        </a:xfrm>
        <a:custGeom>
          <a:avLst/>
          <a:gdLst/>
          <a:ahLst/>
          <a:cxnLst/>
          <a:rect l="0" t="0" r="0" b="0"/>
          <a:pathLst>
            <a:path>
              <a:moveTo>
                <a:pt x="1900082" y="0"/>
              </a:moveTo>
              <a:lnTo>
                <a:pt x="1900082" y="257619"/>
              </a:lnTo>
              <a:lnTo>
                <a:pt x="0" y="257619"/>
              </a:lnTo>
              <a:lnTo>
                <a:pt x="0" y="37803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8C156-5A0A-47B2-AA0B-0C6D19FFE5B8}">
      <dsp:nvSpPr>
        <dsp:cNvPr id="0" name=""/>
        <dsp:cNvSpPr/>
      </dsp:nvSpPr>
      <dsp:spPr>
        <a:xfrm>
          <a:off x="2899182" y="542106"/>
          <a:ext cx="2193699" cy="15219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A4C30-52F8-45EF-845F-F91F21C21C5C}">
      <dsp:nvSpPr>
        <dsp:cNvPr id="0" name=""/>
        <dsp:cNvSpPr/>
      </dsp:nvSpPr>
      <dsp:spPr>
        <a:xfrm>
          <a:off x="3116029" y="748111"/>
          <a:ext cx="2193699" cy="15219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alibri"/>
              <a:ea typeface="+mn-ea"/>
              <a:cs typeface="+mn-cs"/>
            </a:rPr>
            <a:t>вещи б/у приносят на Социальный склад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alibri"/>
              <a:ea typeface="+mn-ea"/>
              <a:cs typeface="+mn-cs"/>
            </a:rPr>
            <a:t>(либо по заявке забирает  социальный автомобиль организации)</a:t>
          </a:r>
          <a:endParaRPr lang="ru-RU" sz="1400" kern="1200" dirty="0">
            <a:latin typeface="Calibri"/>
            <a:ea typeface="+mn-ea"/>
            <a:cs typeface="+mn-cs"/>
          </a:endParaRPr>
        </a:p>
      </dsp:txBody>
      <dsp:txXfrm>
        <a:off x="3160605" y="792687"/>
        <a:ext cx="2104547" cy="1432794"/>
      </dsp:txXfrm>
    </dsp:sp>
    <dsp:sp modelId="{39D2A58F-0EA5-488A-BAC5-3E065E5348C7}">
      <dsp:nvSpPr>
        <dsp:cNvPr id="0" name=""/>
        <dsp:cNvSpPr/>
      </dsp:nvSpPr>
      <dsp:spPr>
        <a:xfrm>
          <a:off x="6154" y="2631649"/>
          <a:ext cx="2274028" cy="15241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A3268-0361-41AA-909A-C13ED58B5E7C}">
      <dsp:nvSpPr>
        <dsp:cNvPr id="0" name=""/>
        <dsp:cNvSpPr/>
      </dsp:nvSpPr>
      <dsp:spPr>
        <a:xfrm>
          <a:off x="223001" y="2837653"/>
          <a:ext cx="2274028" cy="15241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alibri"/>
              <a:ea typeface="+mn-ea"/>
              <a:cs typeface="+mn-cs"/>
            </a:rPr>
            <a:t> часть вещей сортируется по фракциям, основная часть идет семьям с детьми в трудной жизненной ситуации - подопечные организации </a:t>
          </a:r>
          <a:endParaRPr lang="ru-RU" sz="1400" kern="1200">
            <a:latin typeface="Calibri"/>
            <a:ea typeface="+mn-ea"/>
            <a:cs typeface="+mn-cs"/>
          </a:endParaRPr>
        </a:p>
      </dsp:txBody>
      <dsp:txXfrm>
        <a:off x="267641" y="2882293"/>
        <a:ext cx="2184748" cy="1434835"/>
      </dsp:txXfrm>
    </dsp:sp>
    <dsp:sp modelId="{CD9D63AE-0CC8-4A2A-B1A0-FC78CFB31975}">
      <dsp:nvSpPr>
        <dsp:cNvPr id="0" name=""/>
        <dsp:cNvSpPr/>
      </dsp:nvSpPr>
      <dsp:spPr>
        <a:xfrm>
          <a:off x="2713876" y="2631649"/>
          <a:ext cx="2416262" cy="16098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066B4-FC12-4081-9CC7-1E35B148E255}">
      <dsp:nvSpPr>
        <dsp:cNvPr id="0" name=""/>
        <dsp:cNvSpPr/>
      </dsp:nvSpPr>
      <dsp:spPr>
        <a:xfrm>
          <a:off x="2930723" y="2837653"/>
          <a:ext cx="2416262" cy="16098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Calibri"/>
              <a:ea typeface="+mn-ea"/>
              <a:cs typeface="+mn-cs"/>
            </a:rPr>
            <a:t>часть вещей, непригодная для носки: рукодельницам в швейную мастерскую, </a:t>
          </a:r>
          <a:r>
            <a:rPr lang="ru-RU" sz="1400" kern="1200" dirty="0" err="1" smtClean="0">
              <a:latin typeface="Calibri"/>
              <a:ea typeface="+mn-ea"/>
              <a:cs typeface="+mn-cs"/>
            </a:rPr>
            <a:t>передаетсяна</a:t>
          </a:r>
          <a:r>
            <a:rPr lang="ru-RU" sz="1400" kern="1200" dirty="0" smtClean="0">
              <a:latin typeface="Calibri"/>
              <a:ea typeface="+mn-ea"/>
              <a:cs typeface="+mn-cs"/>
            </a:rPr>
            <a:t> ветошь,  в приют для животных и т.д.</a:t>
          </a:r>
          <a:endParaRPr lang="ru-RU" sz="1400" kern="1200" dirty="0">
            <a:latin typeface="Calibri"/>
            <a:ea typeface="+mn-ea"/>
            <a:cs typeface="+mn-cs"/>
          </a:endParaRPr>
        </a:p>
      </dsp:txBody>
      <dsp:txXfrm>
        <a:off x="2977873" y="2884803"/>
        <a:ext cx="2321962" cy="1515511"/>
      </dsp:txXfrm>
    </dsp:sp>
    <dsp:sp modelId="{27960044-6F0C-41EF-A590-C6900D3D77A5}">
      <dsp:nvSpPr>
        <dsp:cNvPr id="0" name=""/>
        <dsp:cNvSpPr/>
      </dsp:nvSpPr>
      <dsp:spPr>
        <a:xfrm>
          <a:off x="5563832" y="2631649"/>
          <a:ext cx="2422078" cy="14993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05D53-2BA9-4B43-A060-EE099E4E7C45}">
      <dsp:nvSpPr>
        <dsp:cNvPr id="0" name=""/>
        <dsp:cNvSpPr/>
      </dsp:nvSpPr>
      <dsp:spPr>
        <a:xfrm>
          <a:off x="5780679" y="2837653"/>
          <a:ext cx="2422078" cy="1499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Calibri"/>
              <a:ea typeface="+mn-ea"/>
              <a:cs typeface="+mn-cs"/>
            </a:rPr>
            <a:t>часть вещей (10% ) поступает в Благотворительный магазин, вырученные средства идут на благотворительные проекты </a:t>
          </a:r>
          <a:endParaRPr lang="ru-RU" sz="1400" kern="1200">
            <a:latin typeface="Calibri"/>
            <a:ea typeface="+mn-ea"/>
            <a:cs typeface="+mn-cs"/>
          </a:endParaRPr>
        </a:p>
      </dsp:txBody>
      <dsp:txXfrm>
        <a:off x="5824594" y="2881568"/>
        <a:ext cx="2334248" cy="14115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FE9FC-5E0B-49C4-96F3-425D7A191231}">
      <dsp:nvSpPr>
        <dsp:cNvPr id="0" name=""/>
        <dsp:cNvSpPr/>
      </dsp:nvSpPr>
      <dsp:spPr>
        <a:xfrm>
          <a:off x="2917635" y="1268"/>
          <a:ext cx="1645873" cy="8478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Обращение на социальный склад</a:t>
          </a:r>
          <a:endParaRPr lang="ru-RU" sz="1400" kern="1200" dirty="0"/>
        </a:p>
      </dsp:txBody>
      <dsp:txXfrm>
        <a:off x="2959022" y="42655"/>
        <a:ext cx="1563099" cy="765036"/>
      </dsp:txXfrm>
    </dsp:sp>
    <dsp:sp modelId="{322FC270-C3F2-4DB0-B182-86CCCE6BC93E}">
      <dsp:nvSpPr>
        <dsp:cNvPr id="0" name=""/>
        <dsp:cNvSpPr/>
      </dsp:nvSpPr>
      <dsp:spPr>
        <a:xfrm>
          <a:off x="2048001" y="425174"/>
          <a:ext cx="3385142" cy="3385142"/>
        </a:xfrm>
        <a:custGeom>
          <a:avLst/>
          <a:gdLst/>
          <a:ahLst/>
          <a:cxnLst/>
          <a:rect l="0" t="0" r="0" b="0"/>
          <a:pathLst>
            <a:path>
              <a:moveTo>
                <a:pt x="2649309" y="296344"/>
              </a:moveTo>
              <a:arcTo wR="1692571" hR="1692571" stAng="18265210" swAng="973930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2EE62-D30A-4772-B0C1-C984AB405034}">
      <dsp:nvSpPr>
        <dsp:cNvPr id="0" name=""/>
        <dsp:cNvSpPr/>
      </dsp:nvSpPr>
      <dsp:spPr>
        <a:xfrm>
          <a:off x="4387444" y="1170806"/>
          <a:ext cx="1925716" cy="8478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Первичная консультация</a:t>
          </a:r>
          <a:endParaRPr lang="ru-RU" sz="1400" kern="1200" dirty="0"/>
        </a:p>
      </dsp:txBody>
      <dsp:txXfrm>
        <a:off x="4428831" y="1212193"/>
        <a:ext cx="1842942" cy="765036"/>
      </dsp:txXfrm>
    </dsp:sp>
    <dsp:sp modelId="{D144C740-89DB-459D-B077-6320ACF4AFAE}">
      <dsp:nvSpPr>
        <dsp:cNvPr id="0" name=""/>
        <dsp:cNvSpPr/>
      </dsp:nvSpPr>
      <dsp:spPr>
        <a:xfrm>
          <a:off x="2048782" y="214390"/>
          <a:ext cx="3385142" cy="3385142"/>
        </a:xfrm>
        <a:custGeom>
          <a:avLst/>
          <a:gdLst/>
          <a:ahLst/>
          <a:cxnLst/>
          <a:rect l="0" t="0" r="0" b="0"/>
          <a:pathLst>
            <a:path>
              <a:moveTo>
                <a:pt x="3367502" y="1936293"/>
              </a:moveTo>
              <a:arcTo wR="1692571" hR="1692571" stAng="496746" swAng="818205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0A2FE-10DB-4178-A991-388F03E91CD6}">
      <dsp:nvSpPr>
        <dsp:cNvPr id="0" name=""/>
        <dsp:cNvSpPr/>
      </dsp:nvSpPr>
      <dsp:spPr>
        <a:xfrm>
          <a:off x="4047668" y="2659868"/>
          <a:ext cx="1957085" cy="8561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Активное сопровождение</a:t>
          </a:r>
          <a:endParaRPr lang="ru-RU" sz="1400" kern="1200" dirty="0"/>
        </a:p>
      </dsp:txBody>
      <dsp:txXfrm>
        <a:off x="4089464" y="2701664"/>
        <a:ext cx="1873493" cy="772603"/>
      </dsp:txXfrm>
    </dsp:sp>
    <dsp:sp modelId="{F51AFDFD-3834-4836-B95D-0F0A92A0EB3C}">
      <dsp:nvSpPr>
        <dsp:cNvPr id="0" name=""/>
        <dsp:cNvSpPr/>
      </dsp:nvSpPr>
      <dsp:spPr>
        <a:xfrm>
          <a:off x="2052941" y="328912"/>
          <a:ext cx="3385142" cy="3385142"/>
        </a:xfrm>
        <a:custGeom>
          <a:avLst/>
          <a:gdLst/>
          <a:ahLst/>
          <a:cxnLst/>
          <a:rect l="0" t="0" r="0" b="0"/>
          <a:pathLst>
            <a:path>
              <a:moveTo>
                <a:pt x="2186604" y="3311437"/>
              </a:moveTo>
              <a:arcTo wR="1692571" hR="1692571" stAng="4381755" swAng="2126427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EFCE6-F059-4A51-BF88-D9F19243B18E}">
      <dsp:nvSpPr>
        <dsp:cNvPr id="0" name=""/>
        <dsp:cNvSpPr/>
      </dsp:nvSpPr>
      <dsp:spPr>
        <a:xfrm>
          <a:off x="1498610" y="2661866"/>
          <a:ext cx="1907482" cy="8329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Оценка достигнутых результатов</a:t>
          </a:r>
          <a:endParaRPr lang="ru-RU" sz="1400" kern="1200" dirty="0"/>
        </a:p>
      </dsp:txBody>
      <dsp:txXfrm>
        <a:off x="1539269" y="2702525"/>
        <a:ext cx="1826164" cy="751587"/>
      </dsp:txXfrm>
    </dsp:sp>
    <dsp:sp modelId="{1183959F-6984-4A49-9942-54BFFE1C1861}">
      <dsp:nvSpPr>
        <dsp:cNvPr id="0" name=""/>
        <dsp:cNvSpPr/>
      </dsp:nvSpPr>
      <dsp:spPr>
        <a:xfrm>
          <a:off x="2129119" y="397658"/>
          <a:ext cx="3385142" cy="3385142"/>
        </a:xfrm>
        <a:custGeom>
          <a:avLst/>
          <a:gdLst/>
          <a:ahLst/>
          <a:cxnLst/>
          <a:rect l="0" t="0" r="0" b="0"/>
          <a:pathLst>
            <a:path>
              <a:moveTo>
                <a:pt x="62301" y="2147561"/>
              </a:moveTo>
              <a:arcTo wR="1692571" hR="1692571" stAng="9864369" swAng="75297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DAF67-BC05-4824-A7BB-EB5F15E17CE7}">
      <dsp:nvSpPr>
        <dsp:cNvPr id="0" name=""/>
        <dsp:cNvSpPr/>
      </dsp:nvSpPr>
      <dsp:spPr>
        <a:xfrm>
          <a:off x="1264507" y="1131712"/>
          <a:ext cx="1902003" cy="9260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Завершение обслуживания/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продление сопровождения</a:t>
          </a:r>
          <a:endParaRPr lang="ru-RU" sz="1400" kern="1200" dirty="0"/>
        </a:p>
      </dsp:txBody>
      <dsp:txXfrm>
        <a:off x="1309711" y="1176916"/>
        <a:ext cx="1811595" cy="835595"/>
      </dsp:txXfrm>
    </dsp:sp>
    <dsp:sp modelId="{44E5DC9A-63BB-4150-9EF0-EF4D6651231C}">
      <dsp:nvSpPr>
        <dsp:cNvPr id="0" name=""/>
        <dsp:cNvSpPr/>
      </dsp:nvSpPr>
      <dsp:spPr>
        <a:xfrm>
          <a:off x="2220905" y="314741"/>
          <a:ext cx="3385142" cy="3385142"/>
        </a:xfrm>
        <a:custGeom>
          <a:avLst/>
          <a:gdLst/>
          <a:ahLst/>
          <a:cxnLst/>
          <a:rect l="0" t="0" r="0" b="0"/>
          <a:pathLst>
            <a:path>
              <a:moveTo>
                <a:pt x="317784" y="705272"/>
              </a:moveTo>
              <a:arcTo wR="1692571" hR="1692571" stAng="12941034" swAng="82464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8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1C67E4-BE04-41BB-8AD4-66E9D967A14A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3F49D4-59BA-4E70-AD38-8EE2C20194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DA1F172-B5EC-47B3-9A72-522162ED8256}" type="datetimeFigureOut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7542882-25C9-4F95-871A-43C26C4E4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39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90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92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6AE6E-B033-4A1A-B05B-B1E92E4D9D10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FC742-6DED-4242-BD06-4B87D6E76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9714-4AA9-4EE0-8B4A-59F12732330E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AF22D-933A-47D7-9233-DA446DFC6A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DBA36-7B2B-4770-9E99-639FF8AAA1FD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DFB50-35F3-4E34-AF90-D1887F76C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8BD8-5A25-4A07-B2DE-163A5FD3A815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0A087-E882-42A2-8984-E36CD4FC7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C425B-DE2D-4CD5-BAA9-A5AF0DD7B4E1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EE69-B896-484D-85E1-08F90E6B8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898F-3F4E-4A1D-A3CD-168E87A021F0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0CD5C-3961-4C29-A26D-73A7B5C81D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70D9-521D-4CDB-B640-CF2BBB648B52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30EF6-30A6-4F46-868E-5FF39670C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CA289-B0DB-4E3D-B313-8A45D3AD6BB5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2FC53-FA50-433B-A51E-49146984F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F9B86-83AF-4803-83B4-CAC3280E9C83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78BB-0A4B-4768-944E-6D080E1D0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D1AFF-690D-468D-8150-3287FC6C78A3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D76C8-0A5F-490A-BF76-49DE99B82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4684C-854C-4606-98BD-0E3E43E149D9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D5C18-C800-4362-94F0-1800ECB1E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2A27FB-04DA-47EF-BF3F-A17AEFACF998}" type="datetime1">
              <a:rPr lang="ru-RU"/>
              <a:pPr>
                <a:defRPr/>
              </a:pPr>
              <a:t>08.11.2021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931AA7-7A56-4D63-AD8C-465518018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10" Type="http://schemas.openxmlformats.org/officeDocument/2006/relationships/image" Target="../media/image1.e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1.bin"/><Relationship Id="rId1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diagramData" Target="../diagrams/data1.xml"/><Relationship Id="rId5" Type="http://schemas.openxmlformats.org/officeDocument/2006/relationships/image" Target="../media/image2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5.bin"/><Relationship Id="rId9" Type="http://schemas.openxmlformats.org/officeDocument/2006/relationships/diagramColors" Target="../diagrams/colors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diagramData" Target="../diagrams/data2.xml"/><Relationship Id="rId5" Type="http://schemas.openxmlformats.org/officeDocument/2006/relationships/image" Target="../media/image2.emf"/><Relationship Id="rId10" Type="http://schemas.microsoft.com/office/2007/relationships/diagramDrawing" Target="../diagrams/drawing2.xml"/><Relationship Id="rId4" Type="http://schemas.openxmlformats.org/officeDocument/2006/relationships/oleObject" Target="../embeddings/oleObject16.bin"/><Relationship Id="rId9" Type="http://schemas.openxmlformats.org/officeDocument/2006/relationships/diagramColors" Target="../diagrams/colors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7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9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9.pn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2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8.jpeg"/><Relationship Id="rId4" Type="http://schemas.openxmlformats.org/officeDocument/2006/relationships/image" Target="../media/image9.png"/><Relationship Id="rId9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0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9.png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0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2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9.png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4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3.e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.png"/><Relationship Id="rId11" Type="http://schemas.openxmlformats.org/officeDocument/2006/relationships/image" Target="../media/image2.emf"/><Relationship Id="rId5" Type="http://schemas.openxmlformats.org/officeDocument/2006/relationships/image" Target="../media/image6.png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5.png"/><Relationship Id="rId9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8.jpeg"/><Relationship Id="rId12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jpe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.emf"/><Relationship Id="rId10" Type="http://schemas.openxmlformats.org/officeDocument/2006/relationships/image" Target="../media/image21.jpe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9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jpeg"/><Relationship Id="rId5" Type="http://schemas.openxmlformats.org/officeDocument/2006/relationships/image" Target="../media/image2.emf"/><Relationship Id="rId10" Type="http://schemas.openxmlformats.org/officeDocument/2006/relationships/image" Target="../media/image3.emf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Рисунок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" y="346075"/>
            <a:ext cx="42465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81" name="Группа 21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8685" name="Рисунок 2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6" name="Рисунок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7" name="Рисунок 2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8" name="Рисунок 25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6423025" y="2297113"/>
            <a:ext cx="4214813" cy="1049337"/>
          </a:xfrm>
        </p:spPr>
        <p:txBody>
          <a:bodyPr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Межрегиональная общественная организация по содействию семьям </a:t>
            </a:r>
            <a:b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в трудной жизненной ситуации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59513" y="1814513"/>
            <a:ext cx="4427537" cy="538162"/>
          </a:xfrm>
        </p:spPr>
        <p:txBody>
          <a:bodyPr rtlCol="0">
            <a:normAutofit fontScale="400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«АИСТЕНОК»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4" name="Прямоугольник 2"/>
          <p:cNvSpPr>
            <a:spLocks noChangeArrowheads="1"/>
          </p:cNvSpPr>
          <p:nvPr/>
        </p:nvSpPr>
        <p:spPr bwMode="auto">
          <a:xfrm>
            <a:off x="5056188" y="3186113"/>
            <a:ext cx="630555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000">
                <a:solidFill>
                  <a:srgbClr val="E33024"/>
                </a:solidFill>
                <a:latin typeface="Arial Black" pitchFamily="34" charset="0"/>
              </a:rPr>
              <a:t>Социальное сопровождение семей с детьми. Работа Гуманитарного склада – значимый ресурс на пути выхода из кризиса. Трудотерапия</a:t>
            </a: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7620000" y="2589213"/>
          <a:ext cx="4619625" cy="430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5" name="CorelDRAW" r:id="rId9" imgW="4667760" imgH="4341600" progId="">
                  <p:embed/>
                </p:oleObj>
              </mc:Choice>
              <mc:Fallback>
                <p:oleObj name="CorelDRAW" r:id="rId9" imgW="4667760" imgH="4341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2589213"/>
                        <a:ext cx="4619625" cy="430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5056188" y="1931988"/>
          <a:ext cx="12033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6" name="CorelDRAW" r:id="rId11" imgW="987840" imgH="855000" progId="">
                  <p:embed/>
                </p:oleObj>
              </mc:Choice>
              <mc:Fallback>
                <p:oleObj name="CorelDRAW" r:id="rId11" imgW="987840" imgH="8550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1931988"/>
                        <a:ext cx="120332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528638" y="4827588"/>
          <a:ext cx="1417637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7" name="CorelDRAW" r:id="rId13" imgW="1144080" imgH="1445040" progId="">
                  <p:embed/>
                </p:oleObj>
              </mc:Choice>
              <mc:Fallback>
                <p:oleObj name="CorelDRAW" r:id="rId13" imgW="1144080" imgH="14450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4827588"/>
                        <a:ext cx="1417637" cy="179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6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5246E-46D3-49B3-8EEF-B703E781BDD5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7769225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59" name="Прямоугольник 2"/>
          <p:cNvSpPr>
            <a:spLocks noChangeArrowheads="1"/>
          </p:cNvSpPr>
          <p:nvPr/>
        </p:nvSpPr>
        <p:spPr bwMode="auto">
          <a:xfrm>
            <a:off x="395288" y="1555750"/>
            <a:ext cx="5492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E33024"/>
                </a:solidFill>
                <a:latin typeface="Arial Black" pitchFamily="34" charset="0"/>
              </a:rPr>
              <a:t>ДЕНЬ ОТКРЫТЫХ ДВЕРЕЙ</a:t>
            </a:r>
          </a:p>
        </p:txBody>
      </p:sp>
      <p:sp>
        <p:nvSpPr>
          <p:cNvPr id="13360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13355" name="Object 4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61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413" y="2627313"/>
            <a:ext cx="52736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62" name="Рисунок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54725" y="2627313"/>
            <a:ext cx="561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63" name="Прямоугольник 2"/>
          <p:cNvSpPr>
            <a:spLocks noChangeArrowheads="1"/>
          </p:cNvSpPr>
          <p:nvPr/>
        </p:nvSpPr>
        <p:spPr bwMode="auto">
          <a:xfrm>
            <a:off x="5765800" y="1555750"/>
            <a:ext cx="61896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E33024"/>
                </a:solidFill>
                <a:latin typeface="Arial Black" pitchFamily="34" charset="0"/>
              </a:rPr>
              <a:t>АКЦИЯ «ПЛАТЬЕ НА СЧАСТЬЕ»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8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A1FFA-F873-41CC-BADE-D991A7C1A98B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7769225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1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10307" name="Object 67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506849313"/>
              </p:ext>
            </p:extLst>
          </p:nvPr>
        </p:nvGraphicFramePr>
        <p:xfrm>
          <a:off x="1985987" y="1731903"/>
          <a:ext cx="8208912" cy="4989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0314" name="Rectangle 74"/>
          <p:cNvSpPr>
            <a:spLocks noChangeArrowheads="1"/>
          </p:cNvSpPr>
          <p:nvPr/>
        </p:nvSpPr>
        <p:spPr bwMode="auto">
          <a:xfrm>
            <a:off x="196417" y="1350111"/>
            <a:ext cx="115245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E33024"/>
                </a:solidFill>
              </a:rPr>
              <a:t>     </a:t>
            </a:r>
            <a:r>
              <a:rPr lang="ru-RU" altLang="ru-RU" sz="2800" b="1" dirty="0">
                <a:solidFill>
                  <a:srgbClr val="E33024"/>
                </a:solidFill>
                <a:latin typeface="Arial Black" panose="020B0A04020102020204" pitchFamily="34" charset="0"/>
              </a:rPr>
              <a:t>РАСПРЕДЕЛЕНИЕ ВЕЩЕЙ НА СОЦИАЛЬНОМ СКЛАДЕ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5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039E2-1275-48F6-AA42-CA761182EFC5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7769225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08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10950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E33024"/>
                </a:solidFill>
                <a:latin typeface="Arial Black" pitchFamily="34" charset="0"/>
              </a:rPr>
              <a:t>АЛГОРИТМ РАБОТЫ С СЕМЬЕЙ НА СОЦИАЛЬНОМ СКЛАДЕ</a:t>
            </a:r>
          </a:p>
        </p:txBody>
      </p:sp>
      <p:sp>
        <p:nvSpPr>
          <p:cNvPr id="15409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15404" name="Object 44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2175943" y="2388246"/>
          <a:ext cx="7493001" cy="3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0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E1DAB0-09DA-4B19-B7D5-253AB5F21C60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7769225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23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96123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E33024"/>
                </a:solidFill>
                <a:latin typeface="Arial Black" pitchFamily="34" charset="0"/>
              </a:rPr>
              <a:t>ОБРАЩЕНИЕ НА СОЦИАЛЬНЫЙ СКЛАД</a:t>
            </a:r>
          </a:p>
        </p:txBody>
      </p:sp>
      <p:sp>
        <p:nvSpPr>
          <p:cNvPr id="16424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16419" name="Object 35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вал 8"/>
          <p:cNvSpPr/>
          <p:nvPr/>
        </p:nvSpPr>
        <p:spPr>
          <a:xfrm>
            <a:off x="446088" y="2430463"/>
            <a:ext cx="2230437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03288" y="2149475"/>
            <a:ext cx="10372725" cy="39909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altLang="ru-RU">
                <a:solidFill>
                  <a:srgbClr val="404040"/>
                </a:solidFill>
              </a:rPr>
              <a:t>1. </a:t>
            </a:r>
            <a:r>
              <a:rPr lang="ru-RU" altLang="ru-RU" b="1">
                <a:solidFill>
                  <a:srgbClr val="404040"/>
                </a:solidFill>
              </a:rPr>
              <a:t>Первичное обращение</a:t>
            </a:r>
            <a:r>
              <a:rPr lang="ru-RU" altLang="ru-RU">
                <a:solidFill>
                  <a:srgbClr val="404040"/>
                </a:solidFill>
              </a:rPr>
              <a:t> семьи в Аистенок  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Самообращение. Звонок на социальный склад/письмо на сайт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Направление из другой организации</a:t>
            </a:r>
          </a:p>
          <a:p>
            <a:pPr>
              <a:spcBef>
                <a:spcPts val="1200"/>
              </a:spcBef>
            </a:pPr>
            <a:r>
              <a:rPr lang="ru-RU" altLang="ru-RU">
                <a:solidFill>
                  <a:srgbClr val="404040"/>
                </a:solidFill>
              </a:rPr>
              <a:t>2. </a:t>
            </a:r>
            <a:r>
              <a:rPr lang="ru-RU" altLang="ru-RU" b="1">
                <a:solidFill>
                  <a:srgbClr val="404040"/>
                </a:solidFill>
              </a:rPr>
              <a:t>Направление от других специалистов </a:t>
            </a:r>
            <a:r>
              <a:rPr lang="ru-RU" altLang="ru-RU">
                <a:solidFill>
                  <a:srgbClr val="404040"/>
                </a:solidFill>
              </a:rPr>
              <a:t>Аистенка</a:t>
            </a:r>
          </a:p>
          <a:p>
            <a:pPr>
              <a:spcBef>
                <a:spcPts val="1200"/>
              </a:spcBef>
            </a:pPr>
            <a:endParaRPr lang="ru-RU" altLang="ru-RU">
              <a:solidFill>
                <a:srgbClr val="404040"/>
              </a:solidFill>
            </a:endParaRPr>
          </a:p>
          <a:p>
            <a:pPr>
              <a:spcBef>
                <a:spcPts val="1200"/>
              </a:spcBef>
            </a:pPr>
            <a:r>
              <a:rPr lang="ru-RU" altLang="ru-RU">
                <a:solidFill>
                  <a:srgbClr val="404040"/>
                </a:solidFill>
              </a:rPr>
              <a:t>Сбор первичной информации о семье (ФИО, возраст детей, контактный телефон, приглашение на консультацию)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2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9CF6C5-B17A-48D2-BF98-483B061EF4A4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7769225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45" name="Прямоугольник 2"/>
          <p:cNvSpPr>
            <a:spLocks noChangeArrowheads="1"/>
          </p:cNvSpPr>
          <p:nvPr/>
        </p:nvSpPr>
        <p:spPr bwMode="auto">
          <a:xfrm>
            <a:off x="623888" y="1402557"/>
            <a:ext cx="9612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E33024"/>
                </a:solidFill>
                <a:latin typeface="Arial Black" pitchFamily="34" charset="0"/>
              </a:rPr>
              <a:t>ПЕРВИЧНАЯ КОНСУЛЬТАЦИЯ</a:t>
            </a:r>
          </a:p>
        </p:txBody>
      </p:sp>
      <p:sp>
        <p:nvSpPr>
          <p:cNvPr id="17446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17441" name="Object 3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вал 8"/>
          <p:cNvSpPr/>
          <p:nvPr/>
        </p:nvSpPr>
        <p:spPr>
          <a:xfrm>
            <a:off x="446088" y="2430463"/>
            <a:ext cx="2230437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04080" y="1931987"/>
            <a:ext cx="10372725" cy="46069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altLang="ru-RU" dirty="0">
                <a:solidFill>
                  <a:srgbClr val="404040"/>
                </a:solidFill>
              </a:rPr>
              <a:t>Сбор информации о ситуации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altLang="ru-RU" dirty="0">
                <a:solidFill>
                  <a:srgbClr val="404040"/>
                </a:solidFill>
              </a:rPr>
              <a:t>Выявление первичного запроса семьи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altLang="ru-RU" dirty="0">
                <a:solidFill>
                  <a:srgbClr val="404040"/>
                </a:solidFill>
              </a:rPr>
              <a:t>Сбор подтверждающих документов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altLang="ru-RU" dirty="0">
                <a:solidFill>
                  <a:srgbClr val="404040"/>
                </a:solidFill>
              </a:rPr>
              <a:t>Оценка ситуации, нуждаемости в социальном обслуживании и при необходимости, постановка на учет в организацию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altLang="ru-RU" dirty="0">
                <a:solidFill>
                  <a:srgbClr val="404040"/>
                </a:solidFill>
              </a:rPr>
              <a:t>Составление индивидуального плана выхода из ТЖС. </a:t>
            </a:r>
            <a:r>
              <a:rPr lang="ru-RU" altLang="ru-RU" b="1" dirty="0">
                <a:solidFill>
                  <a:srgbClr val="404040"/>
                </a:solidFill>
              </a:rPr>
              <a:t>Совместно с клиентом </a:t>
            </a:r>
            <a:r>
              <a:rPr lang="ru-RU" altLang="ru-RU" dirty="0">
                <a:solidFill>
                  <a:srgbClr val="404040"/>
                </a:solidFill>
              </a:rPr>
              <a:t>составляется план действий, определяется вид помощи и срок сопровождения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altLang="ru-RU" dirty="0">
                <a:solidFill>
                  <a:srgbClr val="404040"/>
                </a:solidFill>
              </a:rPr>
              <a:t>Заполнение документов: анкета, заявление, заключение договора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altLang="ru-RU" dirty="0">
                <a:solidFill>
                  <a:srgbClr val="404040"/>
                </a:solidFill>
              </a:rPr>
              <a:t>Знакомство с правилами посещения социального склада, информирование о возможности обращения к психологу, юристу, логопеду. При необходимости предлагается посещение группы дневного пребывания и направление к куратору кризисного отделения</a:t>
            </a: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ru-RU" altLang="ru-RU" dirty="0">
                <a:solidFill>
                  <a:srgbClr val="404040"/>
                </a:solidFill>
              </a:rPr>
              <a:t>Внесение информации о семье в базу данных и добавление в чат </a:t>
            </a:r>
            <a:r>
              <a:rPr lang="en-US" altLang="ru-RU" dirty="0">
                <a:solidFill>
                  <a:srgbClr val="404040"/>
                </a:solidFill>
              </a:rPr>
              <a:t>WhatsApp</a:t>
            </a:r>
            <a:endParaRPr lang="ru-RU" altLang="ru-RU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9EC95-C60C-4E7F-A2A4-6BA2A59EAE1C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7769225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5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10510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E33024"/>
                </a:solidFill>
                <a:latin typeface="Arial Black" pitchFamily="34" charset="0"/>
              </a:rPr>
              <a:t>ДОКУМЕНТЫ ДЛЯ ПОСТАНОВКИ НА СОПРОВОЖДЕНИЕ:</a:t>
            </a:r>
          </a:p>
        </p:txBody>
      </p:sp>
      <p:sp>
        <p:nvSpPr>
          <p:cNvPr id="26636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7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вал 8"/>
          <p:cNvSpPr/>
          <p:nvPr/>
        </p:nvSpPr>
        <p:spPr>
          <a:xfrm>
            <a:off x="446088" y="2430463"/>
            <a:ext cx="2230437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03288" y="2514600"/>
            <a:ext cx="10372725" cy="3625850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Паспорт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Свидетельства о рождении детей 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Свидетельство о разводе (при наличии) 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Справка о назначении пособий на детей; о признании семьи малоимущей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Направление из Центра помощи семье и детям или иной организации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Иной документ, подтверждающий наличие трудной жизненной ситуации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48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6E145C-8CE7-479E-A944-7F6196B80B94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0013" y="1668463"/>
            <a:ext cx="8404225" cy="13620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altLang="ru-RU">
                <a:solidFill>
                  <a:srgbClr val="404040"/>
                </a:solidFill>
              </a:rPr>
              <a:t>Мониторинг случая (при каждом обращении клиента специалист проводит мониторинг и оценку изменений жизненной ситуации, при необходимости вносит коррективы в план действий)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Индивидуальные консультации специалиста по социальной работе, психолога, юриста</a:t>
            </a:r>
          </a:p>
        </p:txBody>
      </p:sp>
      <p:sp>
        <p:nvSpPr>
          <p:cNvPr id="9351" name="Прямоугольник 2"/>
          <p:cNvSpPr>
            <a:spLocks noChangeArrowheads="1"/>
          </p:cNvSpPr>
          <p:nvPr/>
        </p:nvSpPr>
        <p:spPr bwMode="auto">
          <a:xfrm>
            <a:off x="623888" y="1169988"/>
            <a:ext cx="69770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E33024"/>
                </a:solidFill>
                <a:latin typeface="Arial Black" pitchFamily="34" charset="0"/>
              </a:rPr>
              <a:t>АКТИВНОЕ СОПРОВОЖДЕНИЕ</a:t>
            </a:r>
          </a:p>
        </p:txBody>
      </p:sp>
      <p:sp>
        <p:nvSpPr>
          <p:cNvPr id="9352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9346" name="Object 130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53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10625" y="1643063"/>
            <a:ext cx="3151188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47" name="Object 131"/>
          <p:cNvGraphicFramePr>
            <a:graphicFrameLocks noChangeAspect="1"/>
          </p:cNvGraphicFramePr>
          <p:nvPr/>
        </p:nvGraphicFramePr>
        <p:xfrm>
          <a:off x="146050" y="5664200"/>
          <a:ext cx="1049338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CorelDRAW" r:id="rId7" imgW="1144080" imgH="1445040" progId="">
                  <p:embed/>
                </p:oleObj>
              </mc:Choice>
              <mc:Fallback>
                <p:oleObj name="CorelDRAW" r:id="rId7" imgW="1144080" imgH="1445040" progId="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664200"/>
                        <a:ext cx="1049338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354" name="Рисунок 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13238" y="3484563"/>
            <a:ext cx="4321175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623888" y="3309938"/>
            <a:ext cx="3346450" cy="4341812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sz="1600">
                <a:solidFill>
                  <a:srgbClr val="404040"/>
                </a:solidFill>
              </a:rPr>
              <a:t>Тренинги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sz="1600">
                <a:solidFill>
                  <a:srgbClr val="404040"/>
                </a:solidFill>
              </a:rPr>
              <a:t>Лекции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sz="1600">
                <a:solidFill>
                  <a:srgbClr val="404040"/>
                </a:solidFill>
              </a:rPr>
              <a:t>Оказание адресной помощи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sz="1600">
                <a:solidFill>
                  <a:srgbClr val="404040"/>
                </a:solidFill>
              </a:rPr>
              <a:t>Помощь в оформлении документов (пособий, устройство детей в ДОУ или школу)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sz="1600">
                <a:solidFill>
                  <a:srgbClr val="404040"/>
                </a:solidFill>
              </a:rPr>
              <a:t>Содействие в трудоустройстве и получение трудовых навыков</a:t>
            </a:r>
          </a:p>
          <a:p>
            <a:pPr marL="285750" indent="-285750">
              <a:spcBef>
                <a:spcPts val="1200"/>
              </a:spcBef>
            </a:pPr>
            <a:endParaRPr lang="ru-RU" altLang="ru-RU" sz="130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7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A23CDA-486D-481F-BC34-15A7A65D9685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14523" y="1938338"/>
            <a:ext cx="7769225" cy="464820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Одежда Б/У  (взрослая и детская)</a:t>
            </a: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Продукты питания</a:t>
            </a: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Детское питание</a:t>
            </a: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Средства по уходу за детьми (подгузники, пеленки, влажные салфетки, детские шампуни и др.)</a:t>
            </a: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Средства гигиены (гель для душа, шампунь, зубная паста и др.)</a:t>
            </a: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Предметы для новорожденных (конверты на выписку, детские коляски, стульчики для кормления и др.)</a:t>
            </a: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Мебель (шкафы, детские уголки, кроватки и др.)</a:t>
            </a: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Б/У бытовая техника </a:t>
            </a: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Кухонная утварь</a:t>
            </a: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Канцтовары (наборы первоклассника, рюкзаки) </a:t>
            </a: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 err="1">
                <a:solidFill>
                  <a:srgbClr val="404040"/>
                </a:solidFill>
              </a:rPr>
              <a:t>Хоз.товары</a:t>
            </a:r>
            <a:endParaRPr lang="ru-RU" altLang="ru-RU" dirty="0">
              <a:solidFill>
                <a:srgbClr val="404040"/>
              </a:solidFill>
            </a:endParaRP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Книги</a:t>
            </a:r>
          </a:p>
          <a:p>
            <a:pPr marL="285750" indent="-285750">
              <a:lnSpc>
                <a:spcPct val="114000"/>
              </a:lnSpc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Билеты на спектакли, новогодние ёлки и др</a:t>
            </a:r>
            <a:r>
              <a:rPr lang="ru-RU" altLang="ru-RU" sz="1600" dirty="0">
                <a:solidFill>
                  <a:srgbClr val="404040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</a:pPr>
            <a:endParaRPr lang="ru-RU" altLang="ru-RU" sz="1300" dirty="0">
              <a:solidFill>
                <a:srgbClr val="404040"/>
              </a:solidFill>
            </a:endParaRPr>
          </a:p>
          <a:p>
            <a:pPr marL="285750" indent="-285750">
              <a:spcBef>
                <a:spcPts val="1200"/>
              </a:spcBef>
            </a:pPr>
            <a:endParaRPr lang="ru-RU" altLang="ru-RU" sz="1300" dirty="0">
              <a:solidFill>
                <a:srgbClr val="404040"/>
              </a:solidFill>
            </a:endParaRPr>
          </a:p>
        </p:txBody>
      </p:sp>
      <p:sp>
        <p:nvSpPr>
          <p:cNvPr id="4280" name="Прямоугольник 2"/>
          <p:cNvSpPr>
            <a:spLocks noChangeArrowheads="1"/>
          </p:cNvSpPr>
          <p:nvPr/>
        </p:nvSpPr>
        <p:spPr bwMode="auto">
          <a:xfrm>
            <a:off x="192088" y="1144588"/>
            <a:ext cx="117157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E33024"/>
                </a:solidFill>
                <a:latin typeface="Arial Black" pitchFamily="34" charset="0"/>
              </a:rPr>
              <a:t>КАКУЮ ПОМОЩЬ МОЖЕТ ПОЛУЧИТЬ СЕМЬЯ НА СОЦСКЛАДЕ? </a:t>
            </a:r>
          </a:p>
        </p:txBody>
      </p:sp>
      <p:sp>
        <p:nvSpPr>
          <p:cNvPr id="4281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4275" name="Object 179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282" name="Picture 2" descr="C:\Users\Владелец\Desktop\Алла\соработничество\большой грант соц склад\фото склад\IMG_13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85225" y="1944688"/>
            <a:ext cx="3141663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76" name="Object 1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008198"/>
              </p:ext>
            </p:extLst>
          </p:nvPr>
        </p:nvGraphicFramePr>
        <p:xfrm>
          <a:off x="8458373" y="5110581"/>
          <a:ext cx="1049338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8" name="CorelDRAW" r:id="rId7" imgW="1144080" imgH="1445040" progId="">
                  <p:embed/>
                </p:oleObj>
              </mc:Choice>
              <mc:Fallback>
                <p:oleObj name="CorelDRAW" r:id="rId7" imgW="1144080" imgH="1445040" progId="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8373" y="5110581"/>
                        <a:ext cx="1049338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/>
          <a:stretch/>
        </p:blipFill>
        <p:spPr>
          <a:xfrm>
            <a:off x="-11724" y="0"/>
            <a:ext cx="12203723" cy="1091169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B1-847B-4653-BAA4-B2BB9C46506B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32812" y="2008826"/>
            <a:ext cx="2229433" cy="2229433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4136" y="2503225"/>
            <a:ext cx="4036764" cy="399136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624136" y="1552938"/>
            <a:ext cx="855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b="1" dirty="0" smtClean="0">
                <a:solidFill>
                  <a:srgbClr val="E33024"/>
                </a:solidFill>
                <a:latin typeface="Arial Black" pitchFamily="34" charset="0"/>
              </a:rPr>
              <a:t>ПОДОПЕЧНЫЕ </a:t>
            </a:r>
            <a:r>
              <a:rPr lang="ru-RU" altLang="ru-RU" sz="2400" b="1" dirty="0">
                <a:solidFill>
                  <a:srgbClr val="E33024"/>
                </a:solidFill>
                <a:latin typeface="Arial Black" pitchFamily="34" charset="0"/>
              </a:rPr>
              <a:t>СЕМЬИ ПРОХОДЯТ ТРУДОВУЮ РЕАБИЛИТАЦИЮ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1626" y="2608286"/>
            <a:ext cx="45225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endParaRPr lang="ru-RU" sz="2000" b="1" dirty="0"/>
          </a:p>
          <a:p>
            <a:pPr fontAlgn="base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Занятия, НЕ ТРЕБУЮЩИЕ каких-либо профессиональных навыков и умений: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Сортировка вещей на Социальном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складе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швейном производстве (вставка шнурков, отрезание шнура и тесьмы и т.д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уборке помещений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>
              <a:spcBef>
                <a:spcPts val="1200"/>
              </a:spcBef>
              <a:defRPr/>
            </a:pP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1701800" y="410526"/>
            <a:ext cx="355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СТАЖИРОВОЧНАЯ ПЛОЩАДКА 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НА ЗАЩИТЕ СЕМЬИ И ДЕТСТВА</a:t>
            </a:r>
            <a:endParaRPr lang="ru-RU" sz="800" b="1" dirty="0">
              <a:solidFill>
                <a:srgbClr val="9226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для руководителей СРЦ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581714" y="198314"/>
          <a:ext cx="922773" cy="800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CorelDRAW" r:id="rId5" imgW="987840" imgH="855000" progId="CorelDraw.Graphic.16">
                  <p:embed/>
                </p:oleObj>
              </mc:Choice>
              <mc:Fallback>
                <p:oleObj name="CorelDRAW" r:id="rId5" imgW="987840" imgH="855000" progId="CorelDraw.Graphic.16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14" y="198314"/>
                        <a:ext cx="922773" cy="800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69C8E092-4EB6-5A44-907C-E25B66CF16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694" y="1969464"/>
            <a:ext cx="2870202" cy="287020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317A968-2C9B-0746-B778-E4DF46BD0B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654" y="3123542"/>
            <a:ext cx="3567019" cy="237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3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/>
          <a:stretch/>
        </p:blipFill>
        <p:spPr>
          <a:xfrm>
            <a:off x="-11724" y="0"/>
            <a:ext cx="12203723" cy="109116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B1-847B-4653-BAA4-B2BB9C46506B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01800" y="410526"/>
            <a:ext cx="355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СТАЖИРОВОЧНАЯ ПЛОЩАДКА 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НА ЗАЩИТЕ СЕМЬИ И ДЕТСТВА</a:t>
            </a:r>
            <a:endParaRPr lang="ru-RU" sz="800" b="1" dirty="0">
              <a:solidFill>
                <a:srgbClr val="9226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для руководителей СРЦ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81714" y="2253911"/>
            <a:ext cx="9387373" cy="1405097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в швейном производстве, создание фирменной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экопродукции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кройка и шитье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вязание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валяние из шерсти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мыловарение</a:t>
            </a:r>
          </a:p>
          <a:p>
            <a:pPr fontAlgn="base">
              <a:buFont typeface="Arial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изготовление свечей</a:t>
            </a:r>
          </a:p>
          <a:p>
            <a:pPr fontAlgn="base">
              <a:buFont typeface="Arial" pitchFamily="34" charset="0"/>
              <a:buChar char="•"/>
            </a:pPr>
            <a:endParaRPr lang="ru-RU" sz="2000" dirty="0"/>
          </a:p>
          <a:p>
            <a:pPr fontAlgn="base">
              <a:buFont typeface="Arial" pitchFamily="34" charset="0"/>
              <a:buChar char="•"/>
            </a:pPr>
            <a:endParaRPr lang="ru-RU" sz="2000" dirty="0"/>
          </a:p>
          <a:p>
            <a:pPr fontAlgn="base">
              <a:buFont typeface="Arial" pitchFamily="34" charset="0"/>
              <a:buChar char="•"/>
            </a:pPr>
            <a:endParaRPr lang="ru-RU" sz="2000" dirty="0"/>
          </a:p>
          <a:p>
            <a:pPr fontAlgn="base"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624136" y="1552938"/>
            <a:ext cx="8240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E33024"/>
                </a:solidFill>
                <a:latin typeface="Arial Black" pitchFamily="34" charset="0"/>
              </a:rPr>
              <a:t>ЗАНЯТИЯ</a:t>
            </a:r>
            <a:r>
              <a:rPr lang="ru-RU" altLang="ru-RU" sz="2000" b="1" dirty="0">
                <a:solidFill>
                  <a:srgbClr val="E33024"/>
                </a:solidFill>
                <a:latin typeface="Arial Black" pitchFamily="34" charset="0"/>
              </a:rPr>
              <a:t>, ТРЕБУЮЩИЕ ПРОФЕССИОНАЛЬНОЙ ПОДГОТОВКИ:</a:t>
            </a: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/>
          </p:nvPr>
        </p:nvGraphicFramePr>
        <p:xfrm>
          <a:off x="581714" y="198314"/>
          <a:ext cx="922773" cy="800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name="CorelDRAW" r:id="rId4" imgW="987840" imgH="855000" progId="CorelDraw.Graphic.16">
                  <p:embed/>
                </p:oleObj>
              </mc:Choice>
              <mc:Fallback>
                <p:oleObj name="CorelDRAW" r:id="rId4" imgW="987840" imgH="855000" progId="CorelDraw.Graphic.16">
                  <p:embed/>
                  <p:pic>
                    <p:nvPicPr>
                      <p:cNvPr id="18" name="Объект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14" y="198314"/>
                        <a:ext cx="922773" cy="800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58D0890-04EE-8743-90F5-C498B83E99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" y="4003204"/>
            <a:ext cx="3380944" cy="2535708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A4EE620-39DD-4546-B424-1F895C67E3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402" y="4003203"/>
            <a:ext cx="3380945" cy="253570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8964B425-C98B-A240-8864-BA2BD576C6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230" y="2652040"/>
            <a:ext cx="3418583" cy="276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9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0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F94E21-2B7F-43D0-9FE9-2B379F03A373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232025"/>
            <a:ext cx="7769225" cy="39909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altLang="ru-RU" sz="2400">
                <a:solidFill>
                  <a:srgbClr val="404040"/>
                </a:solidFill>
              </a:rPr>
              <a:t>В месяц  организация обслуживает: 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sz="2400">
                <a:solidFill>
                  <a:srgbClr val="404040"/>
                </a:solidFill>
              </a:rPr>
              <a:t>до 200 семей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sz="2400">
                <a:solidFill>
                  <a:srgbClr val="404040"/>
                </a:solidFill>
              </a:rPr>
              <a:t>12 организаций</a:t>
            </a:r>
          </a:p>
        </p:txBody>
      </p:sp>
      <p:sp>
        <p:nvSpPr>
          <p:cNvPr id="6273" name="Прямоугольник 2"/>
          <p:cNvSpPr>
            <a:spLocks noChangeArrowheads="1"/>
          </p:cNvSpPr>
          <p:nvPr/>
        </p:nvSpPr>
        <p:spPr bwMode="auto">
          <a:xfrm>
            <a:off x="623888" y="1260475"/>
            <a:ext cx="99282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E33024"/>
                </a:solidFill>
                <a:latin typeface="Arial Black" pitchFamily="34" charset="0"/>
              </a:rPr>
              <a:t>СОЦИАЛЬНОЫЙ СКЛАД РАБОТАЕТ С 2005 ГОДА</a:t>
            </a:r>
          </a:p>
        </p:txBody>
      </p:sp>
      <p:sp>
        <p:nvSpPr>
          <p:cNvPr id="6274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6269" name="Object 125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5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1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75" name="Picture 3" descr="C:\Users\User\AppData\Local\Temp\Rar$DIa0.833\IMG_279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3213" y="3860800"/>
            <a:ext cx="339090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76" name="Picture 3" descr="C:\Users\Владелец\Desktop\фото\2013\отчетный 2013\Московская после ремонта\IMG_283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73525" y="3860800"/>
            <a:ext cx="3575050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77" name="Picture 6" descr="C:\Users\Владелец\Desktop\фото\2013\отчетный 2013\Московская после ремонта\IMG_28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43863" y="3868738"/>
            <a:ext cx="35639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/>
          <a:stretch/>
        </p:blipFill>
        <p:spPr>
          <a:xfrm>
            <a:off x="-11724" y="0"/>
            <a:ext cx="12203723" cy="1091169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B1-847B-4653-BAA4-B2BB9C46506B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8046" y="2290348"/>
            <a:ext cx="2229433" cy="2229433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4136" y="2503225"/>
            <a:ext cx="4036764" cy="399136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624136" y="1552938"/>
            <a:ext cx="82404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E33024"/>
                </a:solidFill>
                <a:latin typeface="Arial Black" pitchFamily="34" charset="0"/>
              </a:rPr>
              <a:t>РЕЗУЛЬТАТ </a:t>
            </a:r>
            <a:r>
              <a:rPr lang="ru-RU" altLang="ru-RU" sz="2000" b="1" dirty="0">
                <a:solidFill>
                  <a:srgbClr val="E33024"/>
                </a:solidFill>
                <a:latin typeface="Arial Black" pitchFamily="34" charset="0"/>
              </a:rPr>
              <a:t>РАБОТЫ ШВЕЙНОЙ МАСТЕРСКОЙ </a:t>
            </a:r>
            <a:r>
              <a:rPr lang="en-US" altLang="ru-RU" sz="2000" b="1" dirty="0">
                <a:solidFill>
                  <a:srgbClr val="E33024"/>
                </a:solidFill>
                <a:latin typeface="Arial Black" pitchFamily="34" charset="0"/>
              </a:rPr>
              <a:t>С 2019 </a:t>
            </a:r>
            <a:r>
              <a:rPr lang="ru-RU" altLang="ru-RU" sz="2000" b="1" dirty="0">
                <a:solidFill>
                  <a:srgbClr val="E33024"/>
                </a:solidFill>
                <a:latin typeface="Arial Black" pitchFamily="34" charset="0"/>
              </a:rPr>
              <a:t>ГОДА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01053" y="2427576"/>
            <a:ext cx="54676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Было изготовлено 6566 изделий:</a:t>
            </a: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3022 многоразовые маски</a:t>
            </a: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2359 </a:t>
            </a:r>
            <a:r>
              <a:rPr lang="ru-RU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фруктовок</a:t>
            </a:r>
            <a:endParaRPr lang="ru-RU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302 пары многоразовых бахил</a:t>
            </a: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196 губок из джута</a:t>
            </a: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180 </a:t>
            </a:r>
            <a:r>
              <a:rPr lang="ru-RU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шоперов</a:t>
            </a:r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сумок</a:t>
            </a: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126 косметических </a:t>
            </a:r>
            <a:r>
              <a:rPr lang="ru-RU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спонжей</a:t>
            </a:r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из хлопка</a:t>
            </a: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90 прокладок из хлопка</a:t>
            </a: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88 мешочков для хлеба</a:t>
            </a: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75 свечек из вощины/парафина</a:t>
            </a: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 шт. мыла ручной работы</a:t>
            </a: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62 шт. сувенирных </a:t>
            </a:r>
            <a:r>
              <a:rPr lang="ru-RU" sz="2000" b="0" i="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валеночков</a:t>
            </a:r>
            <a:endParaRPr lang="ru-RU" sz="2000" b="0" i="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 корзины из джута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701800" y="410526"/>
            <a:ext cx="355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СТАЖИРОВОЧНАЯ ПЛОЩАДКА 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НА ЗАЩИТЕ СЕМЬИ И ДЕТСТВА</a:t>
            </a:r>
            <a:endParaRPr lang="ru-RU" sz="800" b="1" dirty="0">
              <a:solidFill>
                <a:srgbClr val="9226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для руководителей СРЦ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581714" y="198314"/>
          <a:ext cx="922773" cy="800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name="CorelDRAW" r:id="rId5" imgW="987840" imgH="855000" progId="CorelDraw.Graphic.16">
                  <p:embed/>
                </p:oleObj>
              </mc:Choice>
              <mc:Fallback>
                <p:oleObj name="CorelDRAW" r:id="rId5" imgW="987840" imgH="855000" progId="CorelDraw.Graphic.16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14" y="198314"/>
                        <a:ext cx="922773" cy="800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D1AB40EE-0BAA-584E-8C7D-91BAAC5E51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638" y="5007891"/>
            <a:ext cx="2013072" cy="1348459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76D9AFC-A683-7449-A94C-7DC903E562C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13" y="3564716"/>
            <a:ext cx="1961472" cy="1307459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A1FFBE49-A53D-7A47-9AC4-D71DBD9596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713" y="2121541"/>
            <a:ext cx="1961472" cy="1307459"/>
          </a:xfrm>
          <a:prstGeom prst="rect">
            <a:avLst/>
          </a:prstGeom>
        </p:spPr>
      </p:pic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D2654B15-CB4F-E941-85A5-C3A8165638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134" y="2102839"/>
            <a:ext cx="2850204" cy="427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82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6"/>
          <a:stretch/>
        </p:blipFill>
        <p:spPr>
          <a:xfrm>
            <a:off x="-11724" y="0"/>
            <a:ext cx="12203723" cy="1091169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C73B1-847B-4653-BAA4-B2BB9C46506B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8046" y="2290348"/>
            <a:ext cx="2229433" cy="2229433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24136" y="2503225"/>
            <a:ext cx="4036764" cy="3991360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endParaRPr lang="ru-RU" alt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2"/>
          <p:cNvSpPr>
            <a:spLocks noChangeArrowheads="1"/>
          </p:cNvSpPr>
          <p:nvPr/>
        </p:nvSpPr>
        <p:spPr bwMode="auto">
          <a:xfrm>
            <a:off x="624136" y="1552938"/>
            <a:ext cx="8240464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000" b="1" dirty="0" smtClean="0">
                <a:solidFill>
                  <a:srgbClr val="E33024"/>
                </a:solidFill>
                <a:latin typeface="Arial Black" pitchFamily="34" charset="0"/>
              </a:rPr>
              <a:t>ТРУДОТЕРАПИЯ </a:t>
            </a:r>
            <a:r>
              <a:rPr lang="ru-RU" altLang="ru-RU" sz="2000" b="1" dirty="0">
                <a:solidFill>
                  <a:srgbClr val="E33024"/>
                </a:solidFill>
                <a:latin typeface="Arial Black" pitchFamily="34" charset="0"/>
              </a:rPr>
              <a:t>РЕШАЕТ НЕСКОЛЬКО ЗАДАЧ:</a:t>
            </a:r>
          </a:p>
          <a:p>
            <a:endParaRPr lang="ru-RU" altLang="ru-RU" sz="2100" dirty="0"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137" y="2418721"/>
            <a:ext cx="62289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endParaRPr lang="ru-RU" sz="2000" b="1" dirty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Труд – одно из лучших лекарств от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стресса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Ощущение собственной значимости и причастности к общему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делу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Освоение новых навыков и умений, которые в дальнейшем могут помочь в трудоустройстве или дополнительном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заработке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Продукция, созданная руками подопечных реализовывается в Благотворительном магазине – это дополнительная финансовая поддержка проектов организации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01800" y="410526"/>
            <a:ext cx="355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СТАЖИРОВОЧНАЯ ПЛОЩАДКА 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НА ЗАЩИТЕ СЕМЬИ И ДЕТСТВА</a:t>
            </a:r>
            <a:endParaRPr lang="ru-RU" sz="800" b="1" dirty="0">
              <a:solidFill>
                <a:srgbClr val="9226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для руководителей СРЦ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/>
          </p:nvPr>
        </p:nvGraphicFramePr>
        <p:xfrm>
          <a:off x="581714" y="198314"/>
          <a:ext cx="922773" cy="800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CorelDRAW" r:id="rId5" imgW="987840" imgH="855000" progId="CorelDraw.Graphic.16">
                  <p:embed/>
                </p:oleObj>
              </mc:Choice>
              <mc:Fallback>
                <p:oleObj name="CorelDRAW" r:id="rId5" imgW="987840" imgH="855000" progId="CorelDraw.Graphic.16">
                  <p:embed/>
                  <p:pic>
                    <p:nvPicPr>
                      <p:cNvPr id="21" name="Объект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714" y="198314"/>
                        <a:ext cx="922773" cy="8000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B04EFFDF-D92B-AA42-A99B-23FEF35EC5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00" y="2290348"/>
            <a:ext cx="4697980" cy="313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37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46088" y="2430463"/>
            <a:ext cx="2230437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1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967CDF-EFC1-4B49-8181-A58134A56E3C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1970088"/>
            <a:ext cx="9967913" cy="468153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altLang="ru-RU" dirty="0">
                <a:solidFill>
                  <a:srgbClr val="404040"/>
                </a:solidFill>
              </a:rPr>
              <a:t>Специалисты социального склада </a:t>
            </a:r>
            <a:r>
              <a:rPr lang="ru-RU" altLang="ru-RU" b="1" dirty="0">
                <a:solidFill>
                  <a:srgbClr val="404040"/>
                </a:solidFill>
              </a:rPr>
              <a:t>отслеживают сроки завершения договора </a:t>
            </a:r>
            <a:r>
              <a:rPr lang="ru-RU" altLang="ru-RU" dirty="0">
                <a:solidFill>
                  <a:srgbClr val="404040"/>
                </a:solidFill>
              </a:rPr>
              <a:t>с семьей и приглашают ее на индивидуальную консультацию. </a:t>
            </a:r>
          </a:p>
          <a:p>
            <a:pPr>
              <a:spcBef>
                <a:spcPts val="1200"/>
              </a:spcBef>
            </a:pPr>
            <a:r>
              <a:rPr lang="ru-RU" altLang="ru-RU" b="1" dirty="0">
                <a:solidFill>
                  <a:srgbClr val="404040"/>
                </a:solidFill>
              </a:rPr>
              <a:t>Перед консультацией </a:t>
            </a:r>
            <a:r>
              <a:rPr lang="ru-RU" altLang="ru-RU" dirty="0">
                <a:solidFill>
                  <a:srgbClr val="404040"/>
                </a:solidFill>
              </a:rPr>
              <a:t>специалист собирает данные о семье: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Работала ли семья с другими специалистами? Специалист по социальной работе может обратиться к коллегам, чтобы составить более полную картину о клиенте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Посещала ли семья мероприятия организации?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Были ли выявлены нарушения правил семьей?</a:t>
            </a:r>
          </a:p>
          <a:p>
            <a:pPr>
              <a:spcBef>
                <a:spcPts val="1200"/>
              </a:spcBef>
            </a:pPr>
            <a:r>
              <a:rPr lang="ru-RU" altLang="ru-RU" b="1" dirty="0">
                <a:solidFill>
                  <a:srgbClr val="404040"/>
                </a:solidFill>
              </a:rPr>
              <a:t>На консультации </a:t>
            </a:r>
            <a:r>
              <a:rPr lang="ru-RU" altLang="ru-RU" dirty="0">
                <a:solidFill>
                  <a:srgbClr val="404040"/>
                </a:solidFill>
              </a:rPr>
              <a:t>производится оценка достигнутых/не достигнутых результатов, а так же их причины. Совместно с клиентом принимается решение о прекращении или продлении договора.</a:t>
            </a:r>
          </a:p>
          <a:p>
            <a:pPr>
              <a:spcBef>
                <a:spcPts val="1200"/>
              </a:spcBef>
            </a:pPr>
            <a:r>
              <a:rPr lang="ru-RU" altLang="ru-RU" b="1" dirty="0">
                <a:solidFill>
                  <a:srgbClr val="404040"/>
                </a:solidFill>
              </a:rPr>
              <a:t>В случае продления договора, определяются новые сроки сопровождения и корректируется индивидуальный план работы с семьей.</a:t>
            </a:r>
          </a:p>
          <a:p>
            <a:pPr>
              <a:spcBef>
                <a:spcPts val="1200"/>
              </a:spcBef>
            </a:pPr>
            <a:endParaRPr lang="ru-RU" altLang="ru-RU" sz="1300" dirty="0">
              <a:solidFill>
                <a:srgbClr val="404040"/>
              </a:solidFill>
            </a:endParaRPr>
          </a:p>
        </p:txBody>
      </p:sp>
      <p:sp>
        <p:nvSpPr>
          <p:cNvPr id="24594" name="Прямоугольник 2"/>
          <p:cNvSpPr>
            <a:spLocks noChangeArrowheads="1"/>
          </p:cNvSpPr>
          <p:nvPr/>
        </p:nvSpPr>
        <p:spPr bwMode="auto">
          <a:xfrm>
            <a:off x="581025" y="1348582"/>
            <a:ext cx="8240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E33024"/>
                </a:solidFill>
                <a:latin typeface="Arial Black" pitchFamily="34" charset="0"/>
              </a:rPr>
              <a:t>ОЦЕНКА ДОСТИГНУТЫХ РЕЗУЛЬТАТОВ</a:t>
            </a:r>
          </a:p>
        </p:txBody>
      </p:sp>
      <p:sp>
        <p:nvSpPr>
          <p:cNvPr id="24595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4589" name="Object 13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97" name="Object 21"/>
          <p:cNvGraphicFramePr>
            <a:graphicFrameLocks noChangeAspect="1"/>
          </p:cNvGraphicFramePr>
          <p:nvPr/>
        </p:nvGraphicFramePr>
        <p:xfrm>
          <a:off x="10031413" y="5257800"/>
          <a:ext cx="1049337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9" name="CorelDRAW" r:id="rId6" imgW="1144080" imgH="1445040" progId="">
                  <p:embed/>
                </p:oleObj>
              </mc:Choice>
              <mc:Fallback>
                <p:oleObj name="CorelDRAW" r:id="rId6" imgW="1144080" imgH="144504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1413" y="5257800"/>
                        <a:ext cx="1049337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46088" y="2430463"/>
            <a:ext cx="2230437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613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35F91-5AB2-4671-A7FD-67B938AB1953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81025" y="2365375"/>
            <a:ext cx="9967913" cy="39909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altLang="ru-RU" sz="2000" b="1">
                <a:solidFill>
                  <a:srgbClr val="404040"/>
                </a:solidFill>
              </a:rPr>
              <a:t>Основания для снятия клиента с сопровождения: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sz="2000">
                <a:solidFill>
                  <a:srgbClr val="404040"/>
                </a:solidFill>
              </a:rPr>
              <a:t>Письменное заявление получателя социальных услуг о расторжении договора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sz="2000">
                <a:solidFill>
                  <a:srgbClr val="404040"/>
                </a:solidFill>
              </a:rPr>
              <a:t>Окончание срока предоставления социальных услуг в соответствии с договором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sz="2000">
                <a:solidFill>
                  <a:srgbClr val="404040"/>
                </a:solidFill>
              </a:rPr>
              <a:t>Улучшение ситуации клиента и снижение потребности в посещении социального склада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sz="2000">
                <a:solidFill>
                  <a:srgbClr val="404040"/>
                </a:solidFill>
              </a:rPr>
              <a:t>Нарушение Клиентом условий, предусмотренных договором</a:t>
            </a:r>
          </a:p>
          <a:p>
            <a:pPr>
              <a:spcBef>
                <a:spcPts val="1200"/>
              </a:spcBef>
            </a:pPr>
            <a:endParaRPr lang="ru-RU" altLang="ru-RU" sz="2000">
              <a:solidFill>
                <a:srgbClr val="404040"/>
              </a:solidFill>
            </a:endParaRPr>
          </a:p>
        </p:txBody>
      </p:sp>
      <p:sp>
        <p:nvSpPr>
          <p:cNvPr id="25616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8240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E33024"/>
                </a:solidFill>
                <a:latin typeface="Arial Black" pitchFamily="34" charset="0"/>
              </a:rPr>
              <a:t>ЗАВЕРШЕНИЕ ОБСЛУЖИВАНИЯ</a:t>
            </a:r>
          </a:p>
        </p:txBody>
      </p:sp>
      <p:sp>
        <p:nvSpPr>
          <p:cNvPr id="25617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5611" name="Object 11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0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9" name="Object 19"/>
          <p:cNvGraphicFramePr>
            <a:graphicFrameLocks noChangeAspect="1"/>
          </p:cNvGraphicFramePr>
          <p:nvPr/>
        </p:nvGraphicFramePr>
        <p:xfrm>
          <a:off x="704850" y="5059363"/>
          <a:ext cx="104933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1" name="CorelDRAW" r:id="rId6" imgW="1144080" imgH="1445040" progId="">
                  <p:embed/>
                </p:oleObj>
              </mc:Choice>
              <mc:Fallback>
                <p:oleObj name="CorelDRAW" r:id="rId6" imgW="1144080" imgH="144504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850" y="5059363"/>
                        <a:ext cx="1049338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446088" y="2430463"/>
            <a:ext cx="2230437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8330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8F39AB-D9FD-409C-B023-5C7FF66EB152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236788"/>
            <a:ext cx="7769225" cy="3659187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сохранение ребенка в семье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решение бытовых, социальных затруднений, выход из черты бедности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улучшение качества жизни семей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обеспечение семьи продуктовым минимумом и товарами первой необходимости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выход семьи на самообеспечение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altLang="ru-RU">
                <a:solidFill>
                  <a:srgbClr val="404040"/>
                </a:solidFill>
              </a:rPr>
              <a:t>увеличение социальной ответственности граждан</a:t>
            </a:r>
          </a:p>
        </p:txBody>
      </p:sp>
      <p:sp>
        <p:nvSpPr>
          <p:cNvPr id="8333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105838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E33024"/>
                </a:solidFill>
                <a:latin typeface="Arial Black" pitchFamily="34" charset="0"/>
              </a:rPr>
              <a:t>ОЖИДАЕМЫЕ РЕЗУЛЬТАТЫ РАБОТЫ С СЕМЬЕЙ</a:t>
            </a:r>
          </a:p>
        </p:txBody>
      </p:sp>
      <p:sp>
        <p:nvSpPr>
          <p:cNvPr id="8334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8328" name="Object 136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7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36" name="Object 144"/>
          <p:cNvGraphicFramePr>
            <a:graphicFrameLocks noChangeAspect="1"/>
          </p:cNvGraphicFramePr>
          <p:nvPr/>
        </p:nvGraphicFramePr>
        <p:xfrm>
          <a:off x="10718800" y="5389563"/>
          <a:ext cx="104933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8" name="CorelDRAW" r:id="rId6" imgW="1144080" imgH="1445040" progId="">
                  <p:embed/>
                </p:oleObj>
              </mc:Choice>
              <mc:Fallback>
                <p:oleObj name="CorelDRAW" r:id="rId6" imgW="1144080" imgH="1445040" progId="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8800" y="5389563"/>
                        <a:ext cx="1049338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7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DD4BD-8E45-4EDC-AE4C-999C1C8AA865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3569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10890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E33024"/>
                </a:solidFill>
                <a:latin typeface="Arial Black" pitchFamily="34" charset="0"/>
              </a:rPr>
              <a:t>ГРАФИК ПРИЕМА КЛИЕНТОВ НА СОЦИАЛЬНОМ СКЛАДЕ</a:t>
            </a:r>
          </a:p>
        </p:txBody>
      </p:sp>
      <p:sp>
        <p:nvSpPr>
          <p:cNvPr id="23570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3566" name="Object 14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0" name="Group 38"/>
          <p:cNvGraphicFramePr>
            <a:graphicFrameLocks noGrp="1"/>
          </p:cNvGraphicFramePr>
          <p:nvPr/>
        </p:nvGraphicFramePr>
        <p:xfrm>
          <a:off x="2147888" y="2847975"/>
          <a:ext cx="7980362" cy="2851150"/>
        </p:xfrm>
        <a:graphic>
          <a:graphicData uri="http://schemas.openxmlformats.org/drawingml/2006/table">
            <a:tbl>
              <a:tblPr/>
              <a:tblGrid>
                <a:gridCol w="398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2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Числа месяца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Первая буква фамилии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1 по 10 число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А, Б, В, Г, Д, Е, Ж, З, И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11 по 20 число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К, Л, М, Н, О, П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 21 по 31 число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Р, С, Т, У, Ф, Х, Ц, Ч, Ш, Щ, Э, Ю, 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589" name="Object 37"/>
          <p:cNvGraphicFramePr>
            <a:graphicFrameLocks noChangeAspect="1"/>
          </p:cNvGraphicFramePr>
          <p:nvPr/>
        </p:nvGraphicFramePr>
        <p:xfrm>
          <a:off x="654050" y="5183188"/>
          <a:ext cx="104933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1" name="CorelDRAW" r:id="rId6" imgW="1144080" imgH="1445040" progId="">
                  <p:embed/>
                </p:oleObj>
              </mc:Choice>
              <mc:Fallback>
                <p:oleObj name="CorelDRAW" r:id="rId6" imgW="1144080" imgH="144504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5183188"/>
                        <a:ext cx="1049338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68CEE-4AA6-4F31-93B1-77E46128EE35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27657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98917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E33024"/>
                </a:solidFill>
                <a:latin typeface="Arial Black" pitchFamily="34" charset="0"/>
              </a:rPr>
              <a:t>ПРИМЕР НАПРАВЛЕНИЯ НА СОПРОВОЖДЕНИЕ ИЗ ДРУГИХ ОРГАНИЗАЦИЙ</a:t>
            </a:r>
          </a:p>
        </p:txBody>
      </p:sp>
      <p:sp>
        <p:nvSpPr>
          <p:cNvPr id="27658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2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9" name="Прямоугольник 3"/>
          <p:cNvSpPr>
            <a:spLocks noChangeArrowheads="1"/>
          </p:cNvSpPr>
          <p:nvPr/>
        </p:nvSpPr>
        <p:spPr bwMode="auto">
          <a:xfrm>
            <a:off x="2870200" y="1968500"/>
            <a:ext cx="5976938" cy="425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Направление в МОО «Аистенок»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Дата «____» _______________ 20 ____ г.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Направляется из _________________________________________________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ФИО ___________________________________________________________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 __________________________________________________________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Необходимая помощь _____________________________________________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Специалист ______________________________ / ___________________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ФИО                                                  М.П.    Подпись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Межрегиональная общественная организация по содействию семьям с детьми в трудной жизненной ситуации «Аистенок»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Екатеринбург, ул. Московская, д. 25а Тел. 8(343) 371-02-53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 граждан: понедельник и пятница с 11.00 до 17.00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276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701140"/>
              </p:ext>
            </p:extLst>
          </p:nvPr>
        </p:nvGraphicFramePr>
        <p:xfrm>
          <a:off x="412750" y="5258176"/>
          <a:ext cx="104933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3" name="CorelDRAW" r:id="rId6" imgW="1144080" imgH="1445040" progId="">
                  <p:embed/>
                </p:oleObj>
              </mc:Choice>
              <mc:Fallback>
                <p:oleObj name="CorelDRAW" r:id="rId6" imgW="1144080" imgH="144504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5258176"/>
                        <a:ext cx="1049338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64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A0218-BDE4-4D8A-BE6D-BF8567036180}" type="slidenum">
              <a:rPr lang="ru-RU"/>
              <a:pPr>
                <a:defRPr/>
              </a:pPr>
              <a:t>27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7769225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67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961231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100" b="1">
                <a:solidFill>
                  <a:srgbClr val="E33024"/>
                </a:solidFill>
                <a:latin typeface="Arial Black" pitchFamily="34" charset="0"/>
              </a:rPr>
              <a:t>ПРИМЕР </a:t>
            </a:r>
          </a:p>
          <a:p>
            <a:r>
              <a:rPr lang="ru-RU" altLang="ru-RU" sz="2100" b="1">
                <a:solidFill>
                  <a:srgbClr val="E33024"/>
                </a:solidFill>
                <a:latin typeface="Arial Black" pitchFamily="34" charset="0"/>
              </a:rPr>
              <a:t>БАЗЫ </a:t>
            </a:r>
          </a:p>
          <a:p>
            <a:r>
              <a:rPr lang="ru-RU" altLang="ru-RU" sz="2100" b="1">
                <a:solidFill>
                  <a:srgbClr val="E33024"/>
                </a:solidFill>
                <a:latin typeface="Arial Black" pitchFamily="34" charset="0"/>
              </a:rPr>
              <a:t>ДАННЫХ.</a:t>
            </a:r>
          </a:p>
          <a:p>
            <a:r>
              <a:rPr lang="ru-RU" altLang="ru-RU" sz="2100" b="1">
                <a:solidFill>
                  <a:srgbClr val="E33024"/>
                </a:solidFill>
                <a:latin typeface="Arial Black" pitchFamily="34" charset="0"/>
              </a:rPr>
              <a:t>КАРТОЧКА </a:t>
            </a:r>
          </a:p>
          <a:p>
            <a:r>
              <a:rPr lang="ru-RU" altLang="ru-RU" sz="2100" b="1">
                <a:solidFill>
                  <a:srgbClr val="E33024"/>
                </a:solidFill>
                <a:latin typeface="Arial Black" pitchFamily="34" charset="0"/>
              </a:rPr>
              <a:t>КЛИЕНТА</a:t>
            </a:r>
          </a:p>
        </p:txBody>
      </p:sp>
      <p:sp>
        <p:nvSpPr>
          <p:cNvPr id="18468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18463" name="Object 31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469" name="Группа 24"/>
          <p:cNvGrpSpPr>
            <a:grpSpLocks/>
          </p:cNvGrpSpPr>
          <p:nvPr/>
        </p:nvGrpSpPr>
        <p:grpSpPr bwMode="auto">
          <a:xfrm>
            <a:off x="2555875" y="1292225"/>
            <a:ext cx="7069138" cy="5540375"/>
            <a:chOff x="1134534" y="1164189"/>
            <a:chExt cx="7069958" cy="5541411"/>
          </a:xfrm>
        </p:grpSpPr>
        <p:pic>
          <p:nvPicPr>
            <p:cNvPr id="18470" name="Рисунок 1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34534" y="1164189"/>
              <a:ext cx="7069958" cy="2925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71" name="Рисунок 23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34534" y="4089400"/>
              <a:ext cx="5932163" cy="261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8473" name="Object 41"/>
          <p:cNvGraphicFramePr>
            <a:graphicFrameLocks noChangeAspect="1"/>
          </p:cNvGraphicFramePr>
          <p:nvPr/>
        </p:nvGraphicFramePr>
        <p:xfrm>
          <a:off x="396875" y="5240338"/>
          <a:ext cx="104933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CorelDRAW" r:id="rId8" imgW="1144080" imgH="1445040" progId="">
                  <p:embed/>
                </p:oleObj>
              </mc:Choice>
              <mc:Fallback>
                <p:oleObj name="CorelDRAW" r:id="rId8" imgW="1144080" imgH="144504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75" y="5240338"/>
                        <a:ext cx="1049338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5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024C4C-2777-4926-B283-61C530BFBF9E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7769225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88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9612312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E33024"/>
                </a:solidFill>
                <a:latin typeface="Arial Black" pitchFamily="34" charset="0"/>
              </a:rPr>
              <a:t>ПРИМЕР </a:t>
            </a:r>
          </a:p>
          <a:p>
            <a:r>
              <a:rPr lang="ru-RU" altLang="ru-RU" sz="2400" b="1">
                <a:solidFill>
                  <a:srgbClr val="E33024"/>
                </a:solidFill>
                <a:latin typeface="Arial Black" pitchFamily="34" charset="0"/>
              </a:rPr>
              <a:t>БАЗЫ </a:t>
            </a:r>
          </a:p>
          <a:p>
            <a:r>
              <a:rPr lang="ru-RU" altLang="ru-RU" sz="2400" b="1">
                <a:solidFill>
                  <a:srgbClr val="E33024"/>
                </a:solidFill>
                <a:latin typeface="Arial Black" pitchFamily="34" charset="0"/>
              </a:rPr>
              <a:t>ДАННЫХ.</a:t>
            </a:r>
          </a:p>
          <a:p>
            <a:r>
              <a:rPr lang="ru-RU" altLang="ru-RU" sz="2400" b="1">
                <a:solidFill>
                  <a:srgbClr val="E33024"/>
                </a:solidFill>
                <a:latin typeface="Arial Black" pitchFamily="34" charset="0"/>
              </a:rPr>
              <a:t>СПИСОК</a:t>
            </a:r>
          </a:p>
          <a:p>
            <a:r>
              <a:rPr lang="ru-RU" altLang="ru-RU" sz="2400" b="1">
                <a:solidFill>
                  <a:srgbClr val="E33024"/>
                </a:solidFill>
                <a:latin typeface="Arial Black" pitchFamily="34" charset="0"/>
              </a:rPr>
              <a:t>СЕМЕЙ</a:t>
            </a:r>
          </a:p>
        </p:txBody>
      </p:sp>
      <p:sp>
        <p:nvSpPr>
          <p:cNvPr id="19489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19484" name="Object 28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3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90" name="Рисунок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5063" y="1187450"/>
            <a:ext cx="9337675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92" name="Object 36"/>
          <p:cNvGraphicFramePr>
            <a:graphicFrameLocks noChangeAspect="1"/>
          </p:cNvGraphicFramePr>
          <p:nvPr/>
        </p:nvGraphicFramePr>
        <p:xfrm>
          <a:off x="530225" y="5032375"/>
          <a:ext cx="1049338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4" name="CorelDRAW" r:id="rId7" imgW="1144080" imgH="1445040" progId="">
                  <p:embed/>
                </p:oleObj>
              </mc:Choice>
              <mc:Fallback>
                <p:oleObj name="CorelDRAW" r:id="rId7" imgW="1144080" imgH="1445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5032375"/>
                        <a:ext cx="1049338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9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587AE-2625-4577-AFD3-98C608FBFDA8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7769225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2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20637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>
                <a:solidFill>
                  <a:srgbClr val="E33024"/>
                </a:solidFill>
                <a:latin typeface="Arial Black" pitchFamily="34" charset="0"/>
              </a:rPr>
              <a:t>ПРИМЕР </a:t>
            </a:r>
          </a:p>
          <a:p>
            <a:r>
              <a:rPr lang="ru-RU" altLang="ru-RU" sz="2400" b="1">
                <a:solidFill>
                  <a:srgbClr val="E33024"/>
                </a:solidFill>
                <a:latin typeface="Arial Black" pitchFamily="34" charset="0"/>
              </a:rPr>
              <a:t>БАЗЫ </a:t>
            </a:r>
          </a:p>
          <a:p>
            <a:r>
              <a:rPr lang="ru-RU" altLang="ru-RU" sz="2400" b="1">
                <a:solidFill>
                  <a:srgbClr val="E33024"/>
                </a:solidFill>
                <a:latin typeface="Arial Black" pitchFamily="34" charset="0"/>
              </a:rPr>
              <a:t>ДАННЫХ. </a:t>
            </a:r>
          </a:p>
          <a:p>
            <a:r>
              <a:rPr lang="ru-RU" altLang="ru-RU" sz="2400" b="1">
                <a:solidFill>
                  <a:srgbClr val="E33024"/>
                </a:solidFill>
                <a:latin typeface="Arial Black" pitchFamily="34" charset="0"/>
              </a:rPr>
              <a:t>ОТЧЕТ ЗА МЕСЯЦ</a:t>
            </a:r>
          </a:p>
        </p:txBody>
      </p:sp>
      <p:sp>
        <p:nvSpPr>
          <p:cNvPr id="20513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4" name="Рисунок 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1090613"/>
            <a:ext cx="5765800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6" name="Object 36"/>
          <p:cNvGraphicFramePr>
            <a:graphicFrameLocks noChangeAspect="1"/>
          </p:cNvGraphicFramePr>
          <p:nvPr/>
        </p:nvGraphicFramePr>
        <p:xfrm>
          <a:off x="977900" y="4783138"/>
          <a:ext cx="1049338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8" name="CorelDRAW" r:id="rId7" imgW="1144080" imgH="1445040" progId="">
                  <p:embed/>
                </p:oleObj>
              </mc:Choice>
              <mc:Fallback>
                <p:oleObj name="CorelDRAW" r:id="rId7" imgW="1144080" imgH="144504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4783138"/>
                        <a:ext cx="1049338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5" name="Рисунок 21"/>
          <p:cNvPicPr>
            <a:picLocks noChangeAspect="1"/>
          </p:cNvPicPr>
          <p:nvPr/>
        </p:nvPicPr>
        <p:blipFill>
          <a:blip r:embed="rId4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D9D0A-3015-4BDD-8029-47EA50F50B79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7500" y="2290763"/>
            <a:ext cx="2230438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03288" y="2149475"/>
            <a:ext cx="10372725" cy="71913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altLang="ru-RU" sz="2000">
                <a:solidFill>
                  <a:srgbClr val="404040"/>
                </a:solidFill>
              </a:rPr>
              <a:t>Оказание социальной помощи малообеспеченным семьям и сохранение ребенка в семье</a:t>
            </a:r>
          </a:p>
        </p:txBody>
      </p:sp>
      <p:sp>
        <p:nvSpPr>
          <p:cNvPr id="3169" name="Прямоугольник 2"/>
          <p:cNvSpPr>
            <a:spLocks noChangeArrowheads="1"/>
          </p:cNvSpPr>
          <p:nvPr/>
        </p:nvSpPr>
        <p:spPr bwMode="auto">
          <a:xfrm>
            <a:off x="623888" y="1552575"/>
            <a:ext cx="82407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 smtClean="0">
                <a:solidFill>
                  <a:srgbClr val="E33024"/>
                </a:solidFill>
                <a:latin typeface="Arial Black" pitchFamily="34" charset="0"/>
              </a:rPr>
              <a:t>ЦЕЛЬ</a:t>
            </a:r>
            <a:r>
              <a:rPr lang="ru-RU" altLang="ru-RU" sz="2400" b="1" dirty="0">
                <a:solidFill>
                  <a:srgbClr val="E33024"/>
                </a:solidFill>
                <a:latin typeface="Arial Black" pitchFamily="34" charset="0"/>
              </a:rPr>
              <a:t>:</a:t>
            </a:r>
          </a:p>
        </p:txBody>
      </p:sp>
      <p:sp>
        <p:nvSpPr>
          <p:cNvPr id="3170" name="TextBox 16"/>
          <p:cNvSpPr txBox="1">
            <a:spLocks noChangeArrowheads="1"/>
          </p:cNvSpPr>
          <p:nvPr/>
        </p:nvSpPr>
        <p:spPr bwMode="auto">
          <a:xfrm>
            <a:off x="5257800" y="2254250"/>
            <a:ext cx="4195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endParaRPr lang="ru-RU" sz="1400">
              <a:latin typeface="Calibri" pitchFamily="34" charset="0"/>
            </a:endParaRPr>
          </a:p>
        </p:txBody>
      </p:sp>
      <p:sp>
        <p:nvSpPr>
          <p:cNvPr id="3171" name="TextBox 1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3164" name="Object 92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" name="CorelDRAW" r:id="rId5" imgW="987840" imgH="855000" progId="">
                  <p:embed/>
                </p:oleObj>
              </mc:Choice>
              <mc:Fallback>
                <p:oleObj name="CorelDRAW" r:id="rId5" imgW="987840" imgH="855000" progId="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2" name="Прямоугольник 2"/>
          <p:cNvSpPr>
            <a:spLocks noChangeArrowheads="1"/>
          </p:cNvSpPr>
          <p:nvPr/>
        </p:nvSpPr>
        <p:spPr bwMode="auto">
          <a:xfrm>
            <a:off x="623888" y="2974975"/>
            <a:ext cx="824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E33024"/>
                </a:solidFill>
                <a:latin typeface="Arial Black" pitchFamily="34" charset="0"/>
              </a:rPr>
              <a:t>ЗАДАЧИ: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03288" y="3606800"/>
            <a:ext cx="9983787" cy="1920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solidFill>
                  <a:srgbClr val="404040"/>
                </a:solidFill>
              </a:rPr>
              <a:t>социальная и материальная поддержка семьи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solidFill>
                  <a:srgbClr val="404040"/>
                </a:solidFill>
              </a:rPr>
              <a:t>повышение материального благосостояния семьи до прожиточного минимума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solidFill>
                  <a:srgbClr val="404040"/>
                </a:solidFill>
              </a:rPr>
              <a:t>смягчение последствий кризисных ситуаций с выходом на самопомощь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ru-RU" sz="2000" dirty="0">
                <a:solidFill>
                  <a:srgbClr val="404040"/>
                </a:solidFill>
              </a:rPr>
              <a:t>предупреждение отказов от ребенка и изъятия ребенка из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4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75" y="346075"/>
            <a:ext cx="4246563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5" name="Группа 21"/>
          <p:cNvGrpSpPr>
            <a:grpSpLocks/>
          </p:cNvGrpSpPr>
          <p:nvPr/>
        </p:nvGrpSpPr>
        <p:grpSpPr bwMode="auto">
          <a:xfrm>
            <a:off x="6657975" y="119063"/>
            <a:ext cx="5202238" cy="963612"/>
            <a:chOff x="3626920" y="1168939"/>
            <a:chExt cx="5201338" cy="964661"/>
          </a:xfrm>
        </p:grpSpPr>
        <p:pic>
          <p:nvPicPr>
            <p:cNvPr id="29709" name="Рисунок 22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6920" y="1168939"/>
              <a:ext cx="694723" cy="86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Рисунок 23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56896" y="1599328"/>
              <a:ext cx="998029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Рисунок 24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755673" y="1599328"/>
              <a:ext cx="1072585" cy="360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Рисунок 25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63775" y="1427399"/>
              <a:ext cx="783049" cy="706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6423025" y="2297113"/>
            <a:ext cx="4214813" cy="1049337"/>
          </a:xfrm>
        </p:spPr>
        <p:txBody>
          <a:bodyPr rtlCol="0" anchor="t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Межрегиональная общественная организация по содействию семьям </a:t>
            </a:r>
            <a:b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детьми в трудной жизненной ситуации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9363" y="1814513"/>
            <a:ext cx="4427537" cy="538162"/>
          </a:xfrm>
        </p:spPr>
        <p:txBody>
          <a:bodyPr rtlCol="0">
            <a:normAutofit fontScale="400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8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«АИСТЕНОК» </a:t>
            </a:r>
          </a:p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8" name="Прямоугольник 2"/>
          <p:cNvSpPr>
            <a:spLocks noChangeArrowheads="1"/>
          </p:cNvSpPr>
          <p:nvPr/>
        </p:nvSpPr>
        <p:spPr bwMode="auto">
          <a:xfrm>
            <a:off x="5046663" y="3746500"/>
            <a:ext cx="5816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>
                <a:solidFill>
                  <a:srgbClr val="E33024"/>
                </a:solidFill>
                <a:latin typeface="Arial Black" pitchFamily="34" charset="0"/>
              </a:rPr>
              <a:t>СПАСИБО ЗА ВНИМАНИЕ!</a:t>
            </a:r>
          </a:p>
        </p:txBody>
      </p:sp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7624763" y="2598738"/>
          <a:ext cx="4619625" cy="430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9" name="CorelDRAW" r:id="rId8" imgW="4667760" imgH="4341600" progId="">
                  <p:embed/>
                </p:oleObj>
              </mc:Choice>
              <mc:Fallback>
                <p:oleObj name="CorelDRAW" r:id="rId8" imgW="4667760" imgH="43416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4763" y="2598738"/>
                        <a:ext cx="4619625" cy="430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2" name="Object 6"/>
          <p:cNvGraphicFramePr>
            <a:graphicFrameLocks noChangeAspect="1"/>
          </p:cNvGraphicFramePr>
          <p:nvPr/>
        </p:nvGraphicFramePr>
        <p:xfrm>
          <a:off x="5056188" y="1931988"/>
          <a:ext cx="12033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0" name="CorelDRAW" r:id="rId10" imgW="987840" imgH="855000" progId="">
                  <p:embed/>
                </p:oleObj>
              </mc:Choice>
              <mc:Fallback>
                <p:oleObj name="CorelDRAW" r:id="rId10" imgW="987840" imgH="8550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188" y="1931988"/>
                        <a:ext cx="120332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3" name="Object 7"/>
          <p:cNvGraphicFramePr>
            <a:graphicFrameLocks noChangeAspect="1"/>
          </p:cNvGraphicFramePr>
          <p:nvPr/>
        </p:nvGraphicFramePr>
        <p:xfrm>
          <a:off x="554038" y="4827588"/>
          <a:ext cx="1417637" cy="179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1" name="CorelDRAW" r:id="rId12" imgW="1144080" imgH="1445040" progId="">
                  <p:embed/>
                </p:oleObj>
              </mc:Choice>
              <mc:Fallback>
                <p:oleObj name="CorelDRAW" r:id="rId12" imgW="1144080" imgH="14450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4827588"/>
                        <a:ext cx="1417637" cy="179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0" name="Рисунок 21"/>
          <p:cNvPicPr>
            <a:picLocks noChangeAspect="1"/>
          </p:cNvPicPr>
          <p:nvPr/>
        </p:nvPicPr>
        <p:blipFill>
          <a:blip r:embed="rId4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120576-A5E5-44AE-9F1D-08F64651BB15}" type="slidenum">
              <a:rPr lang="ru-RU"/>
              <a:pPr>
                <a:defRPr/>
              </a:pPr>
              <a:t>4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46088" y="2430463"/>
            <a:ext cx="2230437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49325" y="2135188"/>
            <a:ext cx="4559300" cy="4198937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ru-RU" altLang="ru-RU" sz="2000" b="1" dirty="0">
                <a:solidFill>
                  <a:srgbClr val="404040"/>
                </a:solidFill>
              </a:rPr>
              <a:t>Самообращение в организацию: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Звонки по телефону, письма на сайт (как потенциальных клиенток, так и их близких друзей, родственников женщины; соседей)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 err="1">
                <a:solidFill>
                  <a:srgbClr val="404040"/>
                </a:solidFill>
              </a:rPr>
              <a:t>Спрофилактированные</a:t>
            </a:r>
            <a:r>
              <a:rPr lang="ru-RU" altLang="ru-RU" dirty="0">
                <a:solidFill>
                  <a:srgbClr val="404040"/>
                </a:solidFill>
              </a:rPr>
              <a:t> отказы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Сарафанное радио (семьи, стоящие на сопровождении в организации рассказывают о Социальном складе)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Социальные сети, СМИ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Интернет</a:t>
            </a:r>
          </a:p>
          <a:p>
            <a:pPr>
              <a:spcBef>
                <a:spcPts val="1200"/>
              </a:spcBef>
            </a:pPr>
            <a:endParaRPr lang="ru-RU" altLang="ru-RU" dirty="0">
              <a:solidFill>
                <a:srgbClr val="404040"/>
              </a:solidFill>
            </a:endParaRPr>
          </a:p>
        </p:txBody>
      </p:sp>
      <p:sp>
        <p:nvSpPr>
          <p:cNvPr id="7244" name="Прямоугольник 2"/>
          <p:cNvSpPr>
            <a:spLocks noChangeArrowheads="1"/>
          </p:cNvSpPr>
          <p:nvPr/>
        </p:nvSpPr>
        <p:spPr bwMode="auto">
          <a:xfrm>
            <a:off x="446088" y="1468439"/>
            <a:ext cx="5514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E33024"/>
                </a:solidFill>
                <a:latin typeface="Arial Black" pitchFamily="34" charset="0"/>
              </a:rPr>
              <a:t>ОТКУДА О НАС УЗНАЮТ </a:t>
            </a:r>
            <a:r>
              <a:rPr lang="ru-RU" altLang="ru-RU" sz="2800" dirty="0">
                <a:solidFill>
                  <a:srgbClr val="E33024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7246" name="TextBox 1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7239" name="Object 71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5" name="CorelDRAW" r:id="rId5" imgW="987840" imgH="855000" progId="">
                  <p:embed/>
                </p:oleObj>
              </mc:Choice>
              <mc:Fallback>
                <p:oleObj name="CorelDRAW" r:id="rId5" imgW="987840" imgH="855000" progId="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6125369" y="2135188"/>
            <a:ext cx="4970462" cy="5553075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altLang="ru-RU" sz="2000" b="1" dirty="0">
                <a:solidFill>
                  <a:srgbClr val="404040"/>
                </a:solidFill>
              </a:rPr>
              <a:t>Направление семей: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субъекты системы профилактики (Следственный комитет, </a:t>
            </a:r>
            <a:r>
              <a:rPr lang="ru-RU" altLang="ru-RU" dirty="0" err="1">
                <a:solidFill>
                  <a:srgbClr val="404040"/>
                </a:solidFill>
              </a:rPr>
              <a:t>КДНиЗП</a:t>
            </a:r>
            <a:r>
              <a:rPr lang="ru-RU" altLang="ru-RU" dirty="0">
                <a:solidFill>
                  <a:srgbClr val="404040"/>
                </a:solidFill>
              </a:rPr>
              <a:t>, ПДН)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Сигналы из роддома (планируемый отказ от ребенка, </a:t>
            </a:r>
            <a:r>
              <a:rPr lang="ru-RU" altLang="ru-RU" dirty="0" err="1">
                <a:solidFill>
                  <a:srgbClr val="404040"/>
                </a:solidFill>
              </a:rPr>
              <a:t>спрофилактированный</a:t>
            </a:r>
            <a:r>
              <a:rPr lang="ru-RU" altLang="ru-RU" dirty="0">
                <a:solidFill>
                  <a:srgbClr val="404040"/>
                </a:solidFill>
              </a:rPr>
              <a:t> отказ с целью  дальнейшей реабилитации и сопровождения)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Центры кризисной беременности, детские больницы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Государственные организации (Управление социальной политики, органы опеки, Центры помощи семье и детям)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Общественные и религиозные организации</a:t>
            </a:r>
          </a:p>
          <a:p>
            <a:pPr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Аппарат уполномоченного по правам Человека/Ребенка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endParaRPr lang="ru-RU" altLang="ru-RU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7" name="Рисунок 21"/>
          <p:cNvPicPr>
            <a:picLocks noChangeAspect="1"/>
          </p:cNvPicPr>
          <p:nvPr/>
        </p:nvPicPr>
        <p:blipFill>
          <a:blip r:embed="rId4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D3E43-F937-4CB2-9801-E0F6BD340B8A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17500" y="2290763"/>
            <a:ext cx="2230438" cy="2228850"/>
          </a:xfrm>
          <a:prstGeom prst="ellipse">
            <a:avLst/>
          </a:prstGeom>
          <a:solidFill>
            <a:srgbClr val="FFE8D1"/>
          </a:solidFill>
          <a:ln w="101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833437" y="2254250"/>
            <a:ext cx="10514012" cy="4822825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5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женщины, аннулировавшие отказ от ребенка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беременные женщины, находящиеся в трудной жизненной ситуации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семьи с риском отказа от ребенка либо изъятия ребенка из семьи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одинокие матери с детьми/отцы с детьми до 3-х лет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малообеспеченные и многодетные семьи с детьми до 3-х лет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женщины с детьми, подвергшиеся домашнему насилию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семьи, находящиеся в трудной жизненной ситуации (погорельцы, мигранты, беженцы, одинокие женщины с детьми, мужья которых находятся в местах заключении)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семьи с задолженностью по отплате коммунальных услуг, по кредитам, займам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отказные дети, находящиеся в больницах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организации социальной направленности (государственные, религиозные, некоммерческие), оказывающие социальную помощь гражданам</a:t>
            </a:r>
            <a:r>
              <a:rPr lang="ru-RU" altLang="ru-RU" sz="1600" dirty="0">
                <a:solidFill>
                  <a:srgbClr val="404040"/>
                </a:solidFill>
              </a:rPr>
              <a:t> </a:t>
            </a:r>
          </a:p>
          <a:p>
            <a:pPr marL="285750" indent="-285750">
              <a:spcBef>
                <a:spcPts val="1200"/>
              </a:spcBef>
            </a:pPr>
            <a:endParaRPr lang="ru-RU" altLang="ru-RU" sz="1400" dirty="0">
              <a:solidFill>
                <a:srgbClr val="404040"/>
              </a:solidFill>
            </a:endParaRPr>
          </a:p>
        </p:txBody>
      </p:sp>
      <p:sp>
        <p:nvSpPr>
          <p:cNvPr id="14381" name="Прямоугольник 2"/>
          <p:cNvSpPr>
            <a:spLocks noChangeArrowheads="1"/>
          </p:cNvSpPr>
          <p:nvPr/>
        </p:nvSpPr>
        <p:spPr bwMode="auto">
          <a:xfrm>
            <a:off x="740266" y="1532545"/>
            <a:ext cx="8240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E33024"/>
                </a:solidFill>
                <a:latin typeface="Arial Black" pitchFamily="34" charset="0"/>
              </a:rPr>
              <a:t>ЦЕЛЕВАЯ АУДИТОРИЯ:</a:t>
            </a:r>
          </a:p>
        </p:txBody>
      </p:sp>
      <p:sp>
        <p:nvSpPr>
          <p:cNvPr id="14382" name="TextBox 16"/>
          <p:cNvSpPr txBox="1">
            <a:spLocks noChangeArrowheads="1"/>
          </p:cNvSpPr>
          <p:nvPr/>
        </p:nvSpPr>
        <p:spPr bwMode="auto">
          <a:xfrm>
            <a:off x="5257800" y="2254250"/>
            <a:ext cx="4195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endParaRPr lang="ru-RU" sz="1400">
              <a:latin typeface="Calibri" pitchFamily="34" charset="0"/>
            </a:endParaRPr>
          </a:p>
        </p:txBody>
      </p:sp>
      <p:sp>
        <p:nvSpPr>
          <p:cNvPr id="14383" name="TextBox 1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14376" name="Object 40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2" name="CorelDRAW" r:id="rId5" imgW="987840" imgH="855000" progId="">
                  <p:embed/>
                </p:oleObj>
              </mc:Choice>
              <mc:Fallback>
                <p:oleObj name="CorelDRAW" r:id="rId5" imgW="987840" imgH="85500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66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9BA3C-02FF-4C67-92B4-73A03529F641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1920875"/>
            <a:ext cx="7769225" cy="4573588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sz="2000" dirty="0">
                <a:solidFill>
                  <a:srgbClr val="404040"/>
                </a:solidFill>
              </a:rPr>
              <a:t>Специалисты по социальной работе – 3 чел.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sz="2000" dirty="0">
                <a:solidFill>
                  <a:srgbClr val="404040"/>
                </a:solidFill>
              </a:rPr>
              <a:t>Помещение социального склада - 100 кв. м.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sz="2000" dirty="0">
                <a:solidFill>
                  <a:srgbClr val="404040"/>
                </a:solidFill>
              </a:rPr>
              <a:t>Автомобили скорой социальной помощи - 2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sz="2000" dirty="0">
                <a:solidFill>
                  <a:srgbClr val="404040"/>
                </a:solidFill>
              </a:rPr>
              <a:t>Водитель-волонтер – 1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sz="2000" dirty="0">
                <a:solidFill>
                  <a:srgbClr val="404040"/>
                </a:solidFill>
              </a:rPr>
              <a:t>Волонтеры, женщины из числа состоящих на учете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endParaRPr lang="ru-RU" altLang="ru-RU" sz="2000" dirty="0">
              <a:solidFill>
                <a:srgbClr val="404040"/>
              </a:solidFill>
            </a:endParaRPr>
          </a:p>
        </p:txBody>
      </p:sp>
      <p:sp>
        <p:nvSpPr>
          <p:cNvPr id="22569" name="Прямоугольник 2"/>
          <p:cNvSpPr>
            <a:spLocks noChangeArrowheads="1"/>
          </p:cNvSpPr>
          <p:nvPr/>
        </p:nvSpPr>
        <p:spPr bwMode="auto">
          <a:xfrm>
            <a:off x="623888" y="1262063"/>
            <a:ext cx="82407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E33024"/>
                </a:solidFill>
                <a:latin typeface="Arial Black" pitchFamily="34" charset="0"/>
              </a:rPr>
              <a:t>РЕСУРСЫ СОЦИАЛЬНОГО СКЛАДА </a:t>
            </a:r>
          </a:p>
        </p:txBody>
      </p:sp>
      <p:sp>
        <p:nvSpPr>
          <p:cNvPr id="22570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22564" name="Object 36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71" name="Picture 2" descr="C:\Users\Владелец\Desktop\Алла\соработничество\большой грант соц склад\фото склад\IMG_136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1025" y="4291013"/>
            <a:ext cx="32448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2" name="Picture 6" descr="C:\Users\Владелец\Desktop\фото\2018\Благотворительная акция 05.06.2018\IMG_777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8000" y="4224338"/>
            <a:ext cx="33909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73" name="Picture 2" descr="C:\Users\Владелец\Desktop\фото\2014\2014 для отчета\SDC14012.JPG"/>
          <p:cNvPicPr>
            <a:picLocks noChangeAspect="1" noChangeArrowheads="1"/>
          </p:cNvPicPr>
          <p:nvPr/>
        </p:nvPicPr>
        <p:blipFill>
          <a:blip r:embed="rId8"/>
          <a:srcRect b="13824"/>
          <a:stretch>
            <a:fillRect/>
          </a:stretch>
        </p:blipFill>
        <p:spPr bwMode="auto">
          <a:xfrm>
            <a:off x="7962900" y="4175125"/>
            <a:ext cx="3373438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7" name="Рисунок 18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D764D-1DC4-4BCC-A111-D9B3C54C568D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5219" name="TextBox 9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1641475"/>
            <a:ext cx="10658475" cy="1817688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Обычные граждане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Юридические лица (организации, школы, магазины, управляющие компании, устраивающие благотворительные сборы в помощь  Аистенку)  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Партнеры Аистенка (БФ фонд продовольствия «Русь», Благотворительный проект «Дари Еду», Детский сад-школа «Согласие», «Лента» и др.)</a:t>
            </a:r>
          </a:p>
          <a:p>
            <a:pPr marL="285750" indent="-285750">
              <a:spcBef>
                <a:spcPts val="1200"/>
              </a:spcBef>
              <a:buFont typeface="Arial" charset="0"/>
              <a:buChar char="•"/>
            </a:pPr>
            <a:r>
              <a:rPr lang="ru-RU" altLang="ru-RU" dirty="0">
                <a:solidFill>
                  <a:srgbClr val="404040"/>
                </a:solidFill>
              </a:rPr>
              <a:t>Проведение благотворительных акций</a:t>
            </a:r>
          </a:p>
          <a:p>
            <a:pPr marL="285750" indent="-285750">
              <a:spcBef>
                <a:spcPts val="1200"/>
              </a:spcBef>
            </a:pPr>
            <a:endParaRPr lang="ru-RU" altLang="ru-RU" sz="1300" dirty="0">
              <a:solidFill>
                <a:srgbClr val="404040"/>
              </a:solidFill>
            </a:endParaRPr>
          </a:p>
        </p:txBody>
      </p:sp>
      <p:sp>
        <p:nvSpPr>
          <p:cNvPr id="5221" name="Прямоугольник 2"/>
          <p:cNvSpPr>
            <a:spLocks noChangeArrowheads="1"/>
          </p:cNvSpPr>
          <p:nvPr/>
        </p:nvSpPr>
        <p:spPr bwMode="auto">
          <a:xfrm>
            <a:off x="623888" y="1162050"/>
            <a:ext cx="82407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E33024"/>
                </a:solidFill>
                <a:latin typeface="Arial Black" pitchFamily="34" charset="0"/>
              </a:rPr>
              <a:t>КТО НАМ ПОМОГАЕТ?</a:t>
            </a:r>
          </a:p>
        </p:txBody>
      </p:sp>
      <p:graphicFrame>
        <p:nvGraphicFramePr>
          <p:cNvPr id="5216" name="Object 96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2" name="Picture 43" descr="https://lh5.googleusercontent.com/7bjvss54S15I8R_yNpwKvgrnfTDtMxrW_xLD__deOU-tQgSHzRc6LzraLUtMrWq0OjRd0uodcI09cmRpHWBxegRmXkDWTvY9SY0iIQ_Zo4qqUxUMMC9D6GeBR1MN4ZcLQLMvKHM-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95925" y="3922713"/>
            <a:ext cx="5649913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0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366C51-5279-42B6-B9DE-F9EA2416ECAC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7769225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73" name="Прямоугольник 2"/>
          <p:cNvSpPr>
            <a:spLocks noChangeArrowheads="1"/>
          </p:cNvSpPr>
          <p:nvPr/>
        </p:nvSpPr>
        <p:spPr bwMode="auto">
          <a:xfrm>
            <a:off x="215900" y="1552575"/>
            <a:ext cx="86487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E33024"/>
                </a:solidFill>
                <a:latin typeface="Arial Black" pitchFamily="34" charset="0"/>
              </a:rPr>
              <a:t>ПОМОЩЬ</a:t>
            </a:r>
          </a:p>
          <a:p>
            <a:r>
              <a:rPr lang="ru-RU" altLang="ru-RU" sz="2800" b="1">
                <a:solidFill>
                  <a:srgbClr val="E33024"/>
                </a:solidFill>
                <a:latin typeface="Arial Black" pitchFamily="34" charset="0"/>
              </a:rPr>
              <a:t>ПАРТНЕРОВ</a:t>
            </a:r>
          </a:p>
        </p:txBody>
      </p:sp>
      <p:sp>
        <p:nvSpPr>
          <p:cNvPr id="11374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11368" name="Object 104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0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75" name="Рисунок 2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36863" y="1090613"/>
            <a:ext cx="2403475" cy="361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6" name="Рисунок 3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70650" y="1079500"/>
            <a:ext cx="240665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7" name="Рисунок 3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3275" y="3073400"/>
            <a:ext cx="2392363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8" name="Рисунок 3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97913" y="3035300"/>
            <a:ext cx="24193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9" name="Рисунок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10113" y="3325813"/>
            <a:ext cx="2232025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369" name="Object 105"/>
          <p:cNvGraphicFramePr>
            <a:graphicFrameLocks noChangeAspect="1"/>
          </p:cNvGraphicFramePr>
          <p:nvPr/>
        </p:nvGraphicFramePr>
        <p:xfrm>
          <a:off x="10772775" y="5027613"/>
          <a:ext cx="105092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1" name="CorelDRAW" r:id="rId11" imgW="1144080" imgH="1445040" progId="">
                  <p:embed/>
                </p:oleObj>
              </mc:Choice>
              <mc:Fallback>
                <p:oleObj name="CorelDRAW" r:id="rId11" imgW="1144080" imgH="1445040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2775" y="5027613"/>
                        <a:ext cx="1050925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2" name="Рисунок 22"/>
          <p:cNvPicPr>
            <a:picLocks noChangeAspect="1"/>
          </p:cNvPicPr>
          <p:nvPr/>
        </p:nvPicPr>
        <p:blipFill>
          <a:blip r:embed="rId3"/>
          <a:srcRect l="5276"/>
          <a:stretch>
            <a:fillRect/>
          </a:stretch>
        </p:blipFill>
        <p:spPr bwMode="auto">
          <a:xfrm>
            <a:off x="-11113" y="0"/>
            <a:ext cx="122031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D08671-3D87-4CA9-80FE-8B5ABD93CA00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3888" y="2503488"/>
            <a:ext cx="7769225" cy="39909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ru-RU" altLang="ru-RU" sz="13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95" name="Прямоугольник 2"/>
          <p:cNvSpPr>
            <a:spLocks noChangeArrowheads="1"/>
          </p:cNvSpPr>
          <p:nvPr/>
        </p:nvSpPr>
        <p:spPr bwMode="auto">
          <a:xfrm>
            <a:off x="1905000" y="1385512"/>
            <a:ext cx="86979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800" b="1" dirty="0">
                <a:solidFill>
                  <a:srgbClr val="E33024"/>
                </a:solidFill>
                <a:latin typeface="Arial Black" pitchFamily="34" charset="0"/>
              </a:rPr>
              <a:t>БЛАГОТВОРИТЕЛЬНЫЕ АКЦИИ И СБОРЫ</a:t>
            </a:r>
          </a:p>
        </p:txBody>
      </p:sp>
      <p:sp>
        <p:nvSpPr>
          <p:cNvPr id="12396" name="TextBox 20"/>
          <p:cNvSpPr txBox="1">
            <a:spLocks noChangeArrowheads="1"/>
          </p:cNvSpPr>
          <p:nvPr/>
        </p:nvSpPr>
        <p:spPr bwMode="auto">
          <a:xfrm>
            <a:off x="1701800" y="411163"/>
            <a:ext cx="3556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" b="1"/>
              <a:t>СТАЖИРОВОЧНАЯ ПЛОЩАДКА </a:t>
            </a:r>
          </a:p>
          <a:p>
            <a:r>
              <a:rPr lang="ru-RU" sz="800" b="1"/>
              <a:t>НА ЗАЩИТЕ СЕМЬИ И ДЕТСТВА</a:t>
            </a:r>
            <a:endParaRPr lang="ru-RU" sz="800" b="1">
              <a:solidFill>
                <a:srgbClr val="922647"/>
              </a:solidFill>
            </a:endParaRPr>
          </a:p>
          <a:p>
            <a:r>
              <a:rPr lang="ru-RU" sz="800"/>
              <a:t>для руководителей СРЦ</a:t>
            </a:r>
            <a:endParaRPr lang="ru-RU" sz="800" b="1"/>
          </a:p>
        </p:txBody>
      </p:sp>
      <p:graphicFrame>
        <p:nvGraphicFramePr>
          <p:cNvPr id="12390" name="Object 102"/>
          <p:cNvGraphicFramePr>
            <a:graphicFrameLocks noChangeAspect="1"/>
          </p:cNvGraphicFramePr>
          <p:nvPr/>
        </p:nvGraphicFramePr>
        <p:xfrm>
          <a:off x="581025" y="198438"/>
          <a:ext cx="9239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CorelDRAW" r:id="rId4" imgW="987840" imgH="855000" progId="">
                  <p:embed/>
                </p:oleObj>
              </mc:Choice>
              <mc:Fallback>
                <p:oleObj name="CorelDRAW" r:id="rId4" imgW="987840" imgH="855000" progId="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98438"/>
                        <a:ext cx="923925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397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4713" y="2095500"/>
            <a:ext cx="2811462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8" name="Рисунок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7738" y="2032000"/>
            <a:ext cx="2840037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9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93113" y="2103438"/>
            <a:ext cx="280035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391" name="Object 103"/>
          <p:cNvGraphicFramePr>
            <a:graphicFrameLocks noChangeAspect="1"/>
          </p:cNvGraphicFramePr>
          <p:nvPr/>
        </p:nvGraphicFramePr>
        <p:xfrm>
          <a:off x="10828338" y="4859338"/>
          <a:ext cx="105092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CorelDRAW" r:id="rId9" imgW="1144080" imgH="1445040" progId="">
                  <p:embed/>
                </p:oleObj>
              </mc:Choice>
              <mc:Fallback>
                <p:oleObj name="CorelDRAW" r:id="rId9" imgW="1144080" imgH="1445040" progId="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8338" y="4859338"/>
                        <a:ext cx="1050925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2062</TotalTime>
  <Words>1773</Words>
  <Application>Microsoft Office PowerPoint</Application>
  <PresentationFormat>Широкоэкранный</PresentationFormat>
  <Paragraphs>326</Paragraphs>
  <Slides>30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Times New Roman</vt:lpstr>
      <vt:lpstr>Тема Office</vt:lpstr>
      <vt:lpstr>CorelDRAW</vt:lpstr>
      <vt:lpstr>Межрегиональная общественная организация по содействию семьям  с детьми в трудной жизненной ситуации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Межрегиональная общественная организация по содействию семьям  с детьми в трудной жизненной ситуации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Ченина</dc:creator>
  <cp:lastModifiedBy>Пользователь Windows</cp:lastModifiedBy>
  <cp:revision>110</cp:revision>
  <dcterms:created xsi:type="dcterms:W3CDTF">2021-10-24T11:39:04Z</dcterms:created>
  <dcterms:modified xsi:type="dcterms:W3CDTF">2021-11-08T10:08:29Z</dcterms:modified>
</cp:coreProperties>
</file>